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noFill/>
        </a:fill>
      </a:tcStyle>
    </a:wholeTbl>
    <a:band2H>
      <a:tcTxStyle/>
      <a:tcStyle>
        <a:tcBdr/>
        <a:fill>
          <a:solidFill>
            <a:srgbClr val="FFEBD2">
              <a:alpha val="48000"/>
            </a:srgbClr>
          </a:solidFill>
        </a:fill>
      </a:tcStyle>
    </a:band2H>
    <a:firstCo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Col>
    <a:la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254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lastRow>
    <a:fir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254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Row>
  </a:tblStyle>
  <a:tblStyle styleId="{C7B018BB-80A7-4F77-B60F-C8B233D01FF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3E231A"/>
              </a:solidFill>
              <a:prstDash val="solid"/>
              <a:miter lim="400000"/>
            </a:ln>
          </a:insideV>
        </a:tcBdr>
        <a:fill>
          <a:solidFill>
            <a:srgbClr val="9BA7B4">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firstRow>
  </a:tblStyle>
  <a:tblStyle styleId="{EEE7283C-3CF3-47DC-8721-378D4A62B22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wholeTbl>
    <a:band2H>
      <a:tcTxStyle/>
      <a:tcStyle>
        <a:tcBdr/>
        <a:fill>
          <a:solidFill>
            <a:srgbClr val="B1A596">
              <a:alpha val="20000"/>
            </a:srgbClr>
          </a:solidFill>
        </a:fill>
      </a:tcStyle>
    </a:band2H>
    <a:firstCol>
      <a:tcTxStyle b="off" i="off">
        <a:fontRef idx="minor">
          <a:srgbClr val="3E231A"/>
        </a:fontRef>
        <a:srgbClr val="3E231A"/>
      </a:tcTxStyle>
      <a:tcStyle>
        <a:tcBdr>
          <a:left>
            <a:ln w="12700" cap="flat">
              <a:solidFill>
                <a:srgbClr val="3D231A"/>
              </a:solidFill>
              <a:prstDash val="solid"/>
              <a:miter lim="400000"/>
            </a:ln>
          </a:left>
          <a:right>
            <a:ln w="12700" cap="flat">
              <a:solidFill>
                <a:srgbClr val="3D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CA581">
              <a:alpha val="50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254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solidFill>
            <a:srgbClr val="A56333">
              <a:alpha val="75000"/>
            </a:srgbClr>
          </a:solidFill>
        </a:fill>
      </a:tcStyle>
    </a:firstRow>
  </a:tblStyle>
  <a:tblStyle styleId="{CF821DB8-F4EB-4A41-A1BA-3FCAFE7338EE}"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C19B68">
              <a:alpha val="50000"/>
            </a:srgbClr>
          </a:solidFill>
        </a:fill>
      </a:tcStyle>
    </a:wholeTbl>
    <a:band2H>
      <a:tcTxStyle/>
      <a:tcStyle>
        <a:tcBdr/>
        <a:fill>
          <a:solidFill>
            <a:srgbClr val="C09B6C">
              <a:alpha val="26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45C39">
              <a:alpha val="8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A77A48">
              <a:alpha val="8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633E29">
              <a:alpha val="85000"/>
            </a:srgbClr>
          </a:solidFill>
        </a:fill>
      </a:tcStyle>
    </a:firstRow>
  </a:tblStyle>
  <a:tblStyle styleId="{33BA23B1-9221-436E-865A-0063620EA4FD}"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3E231A"/>
        </a:fontRef>
        <a:srgbClr val="3E231A"/>
      </a:tcTxStyle>
      <a:tcStyle>
        <a:tcBdr>
          <a:left>
            <a:ln w="12700" cap="flat">
              <a:solidFill>
                <a:srgbClr val="828D8E"/>
              </a:solidFill>
              <a:prstDash val="solid"/>
              <a:miter lim="400000"/>
            </a:ln>
          </a:left>
          <a:right>
            <a:ln w="12700" cap="flat">
              <a:solidFill>
                <a:srgbClr val="828D8E"/>
              </a:solidFill>
              <a:prstDash val="solid"/>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solidFill>
            <a:srgbClr val="E6DFD8">
              <a:alpha val="61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E6DFD8">
              <a:alpha val="6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5D5E5F"/>
          </a:solidFill>
        </a:fill>
      </a:tcStyle>
    </a:firstRow>
  </a:tblStyle>
  <a:tblStyle styleId="{2708684C-4D16-4618-839F-0558EEFCDFE6}" styleName="">
    <a:tblBg/>
    <a:wholeTbl>
      <a:tcTxStyle b="off" i="off">
        <a:fontRef idx="minor">
          <a:srgbClr val="232323"/>
        </a:fontRef>
        <a:srgbClr val="232323"/>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a:tcStyle>
        <a:tcBdr/>
        <a:fill>
          <a:solidFill>
            <a:srgbClr val="76654F">
              <a:alpha val="20000"/>
            </a:srgbClr>
          </a:solidFill>
        </a:fill>
      </a:tcStyle>
    </a:band2H>
    <a:firstCol>
      <a:tcTxStyle b="off" i="off">
        <a:fontRef idx="minor">
          <a:srgbClr val="232323"/>
        </a:fontRef>
        <a:srgbClr val="232323"/>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32323"/>
        </a:fontRef>
        <a:srgbClr val="232323"/>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32323"/>
        </a:fontRef>
        <a:srgbClr val="232323"/>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snapToObjects="1">
      <p:cViewPr varScale="1">
        <p:scale>
          <a:sx n="76" d="100"/>
          <a:sy n="76" d="100"/>
        </p:scale>
        <p:origin x="17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144" name="Shape 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89100"/>
            <a:ext cx="10464800" cy="34671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12" name="正文级别 1…"/>
          <p:cNvSpPr txBox="1">
            <a:spLocks noGrp="1"/>
          </p:cNvSpPr>
          <p:nvPr>
            <p:ph type="body" sz="quarter" idx="1"/>
          </p:nvPr>
        </p:nvSpPr>
        <p:spPr>
          <a:xfrm>
            <a:off x="1270000" y="51816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在此键入引文。”"/>
          <p:cNvSpPr txBox="1">
            <a:spLocks noGrp="1"/>
          </p:cNvSpPr>
          <p:nvPr>
            <p:ph type="body" sz="quarter" idx="21"/>
          </p:nvPr>
        </p:nvSpPr>
        <p:spPr>
          <a:xfrm>
            <a:off x="1270000" y="4267200"/>
            <a:ext cx="10464800" cy="850900"/>
          </a:xfrm>
          <a:prstGeom prst="rect">
            <a:avLst/>
          </a:prstGeom>
        </p:spPr>
        <p:txBody>
          <a:bodyPr>
            <a:spAutoFit/>
          </a:bodyPr>
          <a:lstStyle>
            <a:lvl1pPr marL="0" indent="0" algn="ctr">
              <a:spcBef>
                <a:spcPts val="0"/>
              </a:spcBef>
              <a:buSzTx/>
              <a:buNone/>
              <a:defRPr>
                <a:latin typeface="STZhongsong"/>
                <a:ea typeface="STZhongsong"/>
                <a:cs typeface="STZhongsong"/>
                <a:sym typeface="STZhongsong"/>
              </a:defRPr>
            </a:lvl1pPr>
          </a:lstStyle>
          <a:p>
            <a:r>
              <a:t>“在此键入引文。”</a:t>
            </a:r>
          </a:p>
        </p:txBody>
      </p:sp>
      <p:sp>
        <p:nvSpPr>
          <p:cNvPr id="94" name="–Johnny Appleseed"/>
          <p:cNvSpPr txBox="1">
            <a:spLocks noGrp="1"/>
          </p:cNvSpPr>
          <p:nvPr>
            <p:ph type="body" sz="quarter" idx="22"/>
          </p:nvPr>
        </p:nvSpPr>
        <p:spPr>
          <a:xfrm>
            <a:off x="1270000" y="6362700"/>
            <a:ext cx="10464800" cy="647700"/>
          </a:xfrm>
          <a:prstGeom prst="rect">
            <a:avLst/>
          </a:prstGeom>
        </p:spPr>
        <p:txBody>
          <a:bodyPr anchor="t">
            <a:spAutoFit/>
          </a:bodyPr>
          <a:lstStyle>
            <a:lvl1pPr marL="0" indent="0" algn="ctr">
              <a:spcBef>
                <a:spcPts val="0"/>
              </a:spcBef>
              <a:buSzTx/>
              <a:buNone/>
              <a:defRPr sz="2800"/>
            </a:lvl1pPr>
          </a:lstStyle>
          <a:p>
            <a:r>
              <a:t>–Johnny Appleseed</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355600" y="0"/>
            <a:ext cx="14782326" cy="103759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117" name="标题文本"/>
          <p:cNvSpPr txBox="1">
            <a:spLocks noGrp="1"/>
          </p:cNvSpPr>
          <p:nvPr>
            <p:ph type="title"/>
          </p:nvPr>
        </p:nvSpPr>
        <p:spPr>
          <a:xfrm>
            <a:off x="1270000" y="3289300"/>
            <a:ext cx="10464800" cy="3175000"/>
          </a:xfrm>
          <a:prstGeom prst="rect">
            <a:avLst/>
          </a:prstGeom>
        </p:spPr>
        <p:txBody>
          <a:bodyPr/>
          <a:lstStyle>
            <a:lvl1pPr algn="ctr"/>
          </a:lstStyle>
          <a:p>
            <a:r>
              <a:t>标题文本</a:t>
            </a:r>
          </a:p>
        </p:txBody>
      </p:sp>
      <p:sp>
        <p:nvSpPr>
          <p:cNvPr id="11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125" name="图像"/>
          <p:cNvSpPr>
            <a:spLocks noGrp="1"/>
          </p:cNvSpPr>
          <p:nvPr>
            <p:ph type="pic" idx="21"/>
          </p:nvPr>
        </p:nvSpPr>
        <p:spPr>
          <a:xfrm>
            <a:off x="3759200" y="825500"/>
            <a:ext cx="11548692" cy="7620000"/>
          </a:xfrm>
          <a:prstGeom prst="rect">
            <a:avLst/>
          </a:prstGeom>
          <a:ln w="9525">
            <a:round/>
          </a:ln>
        </p:spPr>
        <p:txBody>
          <a:bodyPr lIns="91439" tIns="45719" rIns="91439" bIns="45719" anchor="t">
            <a:noAutofit/>
          </a:bodyPr>
          <a:lstStyle/>
          <a:p>
            <a:endParaRPr/>
          </a:p>
        </p:txBody>
      </p:sp>
      <p:sp>
        <p:nvSpPr>
          <p:cNvPr id="126" name="标题文本"/>
          <p:cNvSpPr txBox="1">
            <a:spLocks noGrp="1"/>
          </p:cNvSpPr>
          <p:nvPr>
            <p:ph type="title"/>
          </p:nvPr>
        </p:nvSpPr>
        <p:spPr>
          <a:xfrm>
            <a:off x="965200" y="1397000"/>
            <a:ext cx="5600700" cy="4038600"/>
          </a:xfrm>
          <a:prstGeom prst="rect">
            <a:avLst/>
          </a:prstGeom>
        </p:spPr>
        <p:txBody>
          <a:bodyPr anchor="b"/>
          <a:lstStyle>
            <a:lvl1pPr algn="ctr">
              <a:defRPr sz="6800"/>
            </a:lvl1pPr>
          </a:lstStyle>
          <a:p>
            <a:r>
              <a:t>标题文本</a:t>
            </a:r>
          </a:p>
        </p:txBody>
      </p:sp>
      <p:sp>
        <p:nvSpPr>
          <p:cNvPr id="127" name="正文级别 1…"/>
          <p:cNvSpPr txBox="1">
            <a:spLocks noGrp="1"/>
          </p:cNvSpPr>
          <p:nvPr>
            <p:ph type="body" sz="quarter" idx="1"/>
          </p:nvPr>
        </p:nvSpPr>
        <p:spPr>
          <a:xfrm>
            <a:off x="965200" y="5448300"/>
            <a:ext cx="5600700" cy="2933700"/>
          </a:xfrm>
          <a:prstGeom prst="rect">
            <a:avLst/>
          </a:prstGeom>
        </p:spPr>
        <p:txBody>
          <a:bodyPr anchor="t"/>
          <a:lstStyle>
            <a:lvl1pPr marL="0" indent="0" algn="ctr">
              <a:spcBef>
                <a:spcPts val="0"/>
              </a:spcBef>
              <a:buSzTx/>
              <a:buNone/>
              <a:defRPr sz="3600">
                <a:latin typeface="+mn-lt"/>
                <a:ea typeface="+mn-ea"/>
                <a:cs typeface="+mn-cs"/>
                <a:sym typeface="Papyrus"/>
              </a:defRPr>
            </a:lvl1pPr>
            <a:lvl2pPr marL="0" indent="0" algn="ctr">
              <a:spcBef>
                <a:spcPts val="0"/>
              </a:spcBef>
              <a:buSzTx/>
              <a:buNone/>
              <a:defRPr sz="3600">
                <a:latin typeface="+mn-lt"/>
                <a:ea typeface="+mn-ea"/>
                <a:cs typeface="+mn-cs"/>
                <a:sym typeface="Papyrus"/>
              </a:defRPr>
            </a:lvl2pPr>
            <a:lvl3pPr marL="0" indent="0" algn="ctr">
              <a:spcBef>
                <a:spcPts val="0"/>
              </a:spcBef>
              <a:buSzTx/>
              <a:buNone/>
              <a:defRPr sz="3600">
                <a:latin typeface="+mn-lt"/>
                <a:ea typeface="+mn-ea"/>
                <a:cs typeface="+mn-cs"/>
                <a:sym typeface="Papyrus"/>
              </a:defRPr>
            </a:lvl3pPr>
            <a:lvl4pPr marL="0" indent="0" algn="ctr">
              <a:spcBef>
                <a:spcPts val="0"/>
              </a:spcBef>
              <a:buSzTx/>
              <a:buNone/>
              <a:defRPr sz="3600">
                <a:latin typeface="+mn-lt"/>
                <a:ea typeface="+mn-ea"/>
                <a:cs typeface="+mn-cs"/>
                <a:sym typeface="Papyrus"/>
              </a:defRPr>
            </a:lvl4pPr>
            <a:lvl5pPr marL="0" indent="0" algn="ctr">
              <a:spcBef>
                <a:spcPts val="0"/>
              </a:spcBef>
              <a:buSzTx/>
              <a:buNone/>
              <a:defRPr sz="3600">
                <a:latin typeface="+mn-lt"/>
                <a:ea typeface="+mn-ea"/>
                <a:cs typeface="+mn-cs"/>
                <a:sym typeface="Papyrus"/>
              </a:defRPr>
            </a:lvl5pPr>
          </a:lstStyle>
          <a:p>
            <a:r>
              <a:t>正文级别 1</a:t>
            </a:r>
          </a:p>
          <a:p>
            <a:pPr lvl="1"/>
            <a:r>
              <a:t>正文级别 2</a:t>
            </a:r>
          </a:p>
          <a:p>
            <a:pPr lvl="2"/>
            <a:r>
              <a:t>正文级别 3</a:t>
            </a:r>
          </a:p>
          <a:p>
            <a:pPr lvl="3"/>
            <a:r>
              <a:t>正文级别 4</a:t>
            </a:r>
          </a:p>
          <a:p>
            <a:pPr lvl="4"/>
            <a:r>
              <a:t>正文级别 5</a:t>
            </a:r>
          </a:p>
        </p:txBody>
      </p:sp>
      <p:sp>
        <p:nvSpPr>
          <p:cNvPr id="12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35" name="标题文本"/>
          <p:cNvSpPr txBox="1">
            <a:spLocks noGrp="1"/>
          </p:cNvSpPr>
          <p:nvPr>
            <p:ph type="title"/>
          </p:nvPr>
        </p:nvSpPr>
        <p:spPr>
          <a:prstGeom prst="rect">
            <a:avLst/>
          </a:prstGeom>
        </p:spPr>
        <p:txBody>
          <a:bodyPr/>
          <a:lstStyle>
            <a:lvl1pPr algn="ctr"/>
          </a:lstStyle>
          <a:p>
            <a:r>
              <a:t>标题文本</a:t>
            </a:r>
          </a:p>
        </p:txBody>
      </p:sp>
      <p:sp>
        <p:nvSpPr>
          <p:cNvPr id="136" name="正文级别 1…"/>
          <p:cNvSpPr txBox="1">
            <a:spLocks noGrp="1"/>
          </p:cNvSpPr>
          <p:nvPr>
            <p:ph type="body" idx="1"/>
          </p:nvPr>
        </p:nvSpPr>
        <p:spPr>
          <a:xfrm>
            <a:off x="1270000" y="2819400"/>
            <a:ext cx="10464800" cy="5842000"/>
          </a:xfrm>
          <a:prstGeom prst="rect">
            <a:avLst/>
          </a:prstGeom>
        </p:spPr>
        <p:txBody>
          <a:bodyPr/>
          <a:lstStyle>
            <a:lvl1pPr>
              <a:buBlip>
                <a:blip r:embed="rId2"/>
              </a:buBlip>
              <a:defRPr>
                <a:latin typeface="+mn-lt"/>
                <a:ea typeface="+mn-ea"/>
                <a:cs typeface="+mn-cs"/>
                <a:sym typeface="Papyrus"/>
              </a:defRPr>
            </a:lvl1pPr>
            <a:lvl2pPr>
              <a:buBlip>
                <a:blip r:embed="rId2"/>
              </a:buBlip>
              <a:defRPr>
                <a:latin typeface="+mn-lt"/>
                <a:ea typeface="+mn-ea"/>
                <a:cs typeface="+mn-cs"/>
                <a:sym typeface="Papyrus"/>
              </a:defRPr>
            </a:lvl2pPr>
            <a:lvl3pPr>
              <a:buBlip>
                <a:blip r:embed="rId2"/>
              </a:buBlip>
              <a:defRPr>
                <a:latin typeface="+mn-lt"/>
                <a:ea typeface="+mn-ea"/>
                <a:cs typeface="+mn-cs"/>
                <a:sym typeface="Papyrus"/>
              </a:defRPr>
            </a:lvl3pPr>
            <a:lvl4pPr>
              <a:buBlip>
                <a:blip r:embed="rId2"/>
              </a:buBlip>
              <a:defRPr>
                <a:latin typeface="+mn-lt"/>
                <a:ea typeface="+mn-ea"/>
                <a:cs typeface="+mn-cs"/>
                <a:sym typeface="Papyrus"/>
              </a:defRPr>
            </a:lvl4pPr>
            <a:lvl5pPr>
              <a:buBlip>
                <a:blip r:embed="rId2"/>
              </a:buBlip>
              <a:defRPr>
                <a:latin typeface="+mn-lt"/>
                <a:ea typeface="+mn-ea"/>
                <a:cs typeface="+mn-cs"/>
                <a:sym typeface="Papyrus"/>
              </a:defRPr>
            </a:lvl5pPr>
          </a:lstStyle>
          <a:p>
            <a:r>
              <a:t>正文级别 1</a:t>
            </a:r>
          </a:p>
          <a:p>
            <a:pPr lvl="1"/>
            <a:r>
              <a:t>正文级别 2</a:t>
            </a:r>
          </a:p>
          <a:p>
            <a:pPr lvl="2"/>
            <a:r>
              <a:t>正文级别 3</a:t>
            </a:r>
          </a:p>
          <a:p>
            <a:pPr lvl="3"/>
            <a:r>
              <a:t>正文级别 4</a:t>
            </a:r>
          </a:p>
          <a:p>
            <a:pPr lvl="4"/>
            <a:r>
              <a:t>正文级别 5</a:t>
            </a:r>
          </a:p>
        </p:txBody>
      </p:sp>
      <p:sp>
        <p:nvSpPr>
          <p:cNvPr id="1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21"/>
          </p:nvPr>
        </p:nvSpPr>
        <p:spPr>
          <a:xfrm>
            <a:off x="1574800" y="114300"/>
            <a:ext cx="9855200" cy="6502609"/>
          </a:xfrm>
          <a:prstGeom prst="rect">
            <a:avLst/>
          </a:prstGeom>
          <a:ln w="9525">
            <a:round/>
          </a:ln>
        </p:spPr>
        <p:txBody>
          <a:bodyPr lIns="91439" tIns="45719" rIns="91439" bIns="45719" anchor="t">
            <a:noAutofit/>
          </a:bodyPr>
          <a:lstStyle/>
          <a:p>
            <a:endParaRPr/>
          </a:p>
        </p:txBody>
      </p:sp>
      <p:sp>
        <p:nvSpPr>
          <p:cNvPr id="21" name="标题文本"/>
          <p:cNvSpPr txBox="1">
            <a:spLocks noGrp="1"/>
          </p:cNvSpPr>
          <p:nvPr>
            <p:ph type="title"/>
          </p:nvPr>
        </p:nvSpPr>
        <p:spPr>
          <a:xfrm>
            <a:off x="1270000" y="6680200"/>
            <a:ext cx="10464800" cy="1270000"/>
          </a:xfrm>
          <a:prstGeom prst="rect">
            <a:avLst/>
          </a:prstGeom>
        </p:spPr>
        <p:txBody>
          <a:bodyPr anchor="b"/>
          <a:lstStyle>
            <a:lvl1pPr algn="ctr">
              <a:defRPr>
                <a:latin typeface="STZhongsong"/>
                <a:ea typeface="STZhongsong"/>
                <a:cs typeface="STZhongsong"/>
                <a:sym typeface="STZhongsong"/>
              </a:defRPr>
            </a:lvl1pPr>
          </a:lstStyle>
          <a:p>
            <a:r>
              <a:t>标题文本</a:t>
            </a:r>
          </a:p>
        </p:txBody>
      </p:sp>
      <p:sp>
        <p:nvSpPr>
          <p:cNvPr id="22" name="正文级别 1…"/>
          <p:cNvSpPr txBox="1">
            <a:spLocks noGrp="1"/>
          </p:cNvSpPr>
          <p:nvPr>
            <p:ph type="body" sz="quarter" idx="1"/>
          </p:nvPr>
        </p:nvSpPr>
        <p:spPr>
          <a:xfrm>
            <a:off x="1270000" y="78359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89300"/>
            <a:ext cx="10464800" cy="3175000"/>
          </a:xfrm>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21"/>
          </p:nvPr>
        </p:nvSpPr>
        <p:spPr>
          <a:xfrm>
            <a:off x="3759200" y="825500"/>
            <a:ext cx="11548692" cy="7620000"/>
          </a:xfrm>
          <a:prstGeom prst="rect">
            <a:avLst/>
          </a:prstGeom>
          <a:ln w="9525">
            <a:round/>
          </a:ln>
        </p:spPr>
        <p:txBody>
          <a:bodyPr lIns="91439" tIns="45719" rIns="91439" bIns="45719" anchor="t">
            <a:noAutofit/>
          </a:bodyPr>
          <a:lstStyle/>
          <a:p>
            <a:endParaRPr/>
          </a:p>
        </p:txBody>
      </p:sp>
      <p:sp>
        <p:nvSpPr>
          <p:cNvPr id="39" name="标题文本"/>
          <p:cNvSpPr txBox="1">
            <a:spLocks noGrp="1"/>
          </p:cNvSpPr>
          <p:nvPr>
            <p:ph type="title"/>
          </p:nvPr>
        </p:nvSpPr>
        <p:spPr>
          <a:xfrm>
            <a:off x="965200" y="1397000"/>
            <a:ext cx="5600700" cy="4038600"/>
          </a:xfrm>
          <a:prstGeom prst="rect">
            <a:avLst/>
          </a:prstGeom>
        </p:spPr>
        <p:txBody>
          <a:bodyPr anchor="b"/>
          <a:lstStyle>
            <a:lvl1pPr algn="ctr">
              <a:defRPr sz="6800">
                <a:latin typeface="STZhongsong"/>
                <a:ea typeface="STZhongsong"/>
                <a:cs typeface="STZhongsong"/>
                <a:sym typeface="STZhongsong"/>
              </a:defRPr>
            </a:lvl1pPr>
          </a:lstStyle>
          <a:p>
            <a:r>
              <a:t>标题文本</a:t>
            </a:r>
          </a:p>
        </p:txBody>
      </p:sp>
      <p:sp>
        <p:nvSpPr>
          <p:cNvPr id="40" name="正文级别 1…"/>
          <p:cNvSpPr txBox="1">
            <a:spLocks noGrp="1"/>
          </p:cNvSpPr>
          <p:nvPr>
            <p:ph type="body" sz="quarter" idx="1"/>
          </p:nvPr>
        </p:nvSpPr>
        <p:spPr>
          <a:xfrm>
            <a:off x="965200" y="5448300"/>
            <a:ext cx="5600700" cy="2933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57" name="正文级别 1…"/>
          <p:cNvSpPr txBox="1">
            <a:spLocks noGrp="1"/>
          </p:cNvSpPr>
          <p:nvPr>
            <p:ph type="body" idx="1"/>
          </p:nvPr>
        </p:nvSpPr>
        <p:spPr>
          <a:xfrm>
            <a:off x="1270000" y="2819400"/>
            <a:ext cx="10464800" cy="5842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5283200" y="2819400"/>
            <a:ext cx="8565280" cy="5651500"/>
          </a:xfrm>
          <a:prstGeom prst="rect">
            <a:avLst/>
          </a:prstGeom>
          <a:ln w="9525">
            <a:round/>
          </a:ln>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lvl1pPr algn="ctr">
              <a:defRPr>
                <a:latin typeface="STZhongsong"/>
                <a:ea typeface="STZhongsong"/>
                <a:cs typeface="STZhongsong"/>
                <a:sym typeface="STZhongsong"/>
              </a:defRPr>
            </a:lvl1pPr>
          </a:lstStyle>
          <a:p>
            <a:r>
              <a:t>标题文本</a:t>
            </a:r>
          </a:p>
        </p:txBody>
      </p:sp>
      <p:sp>
        <p:nvSpPr>
          <p:cNvPr id="67" name="正文级别 1…"/>
          <p:cNvSpPr txBox="1">
            <a:spLocks noGrp="1"/>
          </p:cNvSpPr>
          <p:nvPr>
            <p:ph type="body" sz="half" idx="1"/>
          </p:nvPr>
        </p:nvSpPr>
        <p:spPr>
          <a:xfrm>
            <a:off x="1270000" y="2819400"/>
            <a:ext cx="5016500" cy="5651500"/>
          </a:xfrm>
          <a:prstGeom prst="rect">
            <a:avLst/>
          </a:prstGeom>
        </p:spPr>
        <p:txBody>
          <a:bodyPr/>
          <a:lstStyle>
            <a:lvl1pPr marL="368300" indent="-368300">
              <a:spcBef>
                <a:spcPts val="2800"/>
              </a:spcBef>
              <a:buBlip>
                <a:blip r:embed="rId2"/>
              </a:buBlip>
              <a:defRPr sz="3000"/>
            </a:lvl1pPr>
            <a:lvl2pPr marL="736600" indent="-368300">
              <a:spcBef>
                <a:spcPts val="2800"/>
              </a:spcBef>
              <a:buBlip>
                <a:blip r:embed="rId2"/>
              </a:buBlip>
              <a:defRPr sz="3000"/>
            </a:lvl2pPr>
            <a:lvl3pPr marL="1104900" indent="-368300">
              <a:spcBef>
                <a:spcPts val="2800"/>
              </a:spcBef>
              <a:buBlip>
                <a:blip r:embed="rId2"/>
              </a:buBlip>
              <a:defRPr sz="3000"/>
            </a:lvl3pPr>
            <a:lvl4pPr marL="1473200" indent="-368300">
              <a:spcBef>
                <a:spcPts val="2800"/>
              </a:spcBef>
              <a:buBlip>
                <a:blip r:embed="rId2"/>
              </a:buBlip>
              <a:defRPr sz="3000"/>
            </a:lvl4pPr>
            <a:lvl5pPr marL="1841500" indent="-368300">
              <a:spcBef>
                <a:spcPts val="2800"/>
              </a:spcBef>
              <a:buBlip>
                <a:blip r:embed="rId2"/>
              </a:buBlip>
              <a:defRPr sz="3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7391400" y="762000"/>
            <a:ext cx="4660900" cy="3075332"/>
          </a:xfrm>
          <a:prstGeom prst="rect">
            <a:avLst/>
          </a:prstGeom>
          <a:ln w="9525">
            <a:round/>
          </a:ln>
        </p:spPr>
        <p:txBody>
          <a:bodyPr lIns="91439" tIns="45719" rIns="91439" bIns="45719" anchor="t">
            <a:noAutofit/>
          </a:bodyPr>
          <a:lstStyle/>
          <a:p>
            <a:endParaRPr/>
          </a:p>
        </p:txBody>
      </p:sp>
      <p:sp>
        <p:nvSpPr>
          <p:cNvPr id="84" name="图像"/>
          <p:cNvSpPr>
            <a:spLocks noGrp="1"/>
          </p:cNvSpPr>
          <p:nvPr>
            <p:ph type="pic" sz="half" idx="22"/>
          </p:nvPr>
        </p:nvSpPr>
        <p:spPr>
          <a:xfrm>
            <a:off x="6901631" y="3197028"/>
            <a:ext cx="5380144" cy="8115301"/>
          </a:xfrm>
          <a:prstGeom prst="rect">
            <a:avLst/>
          </a:prstGeom>
          <a:ln w="9525">
            <a:round/>
          </a:ln>
        </p:spPr>
        <p:txBody>
          <a:bodyPr lIns="91439" tIns="45719" rIns="91439" bIns="45719" anchor="t">
            <a:noAutofit/>
          </a:bodyPr>
          <a:lstStyle/>
          <a:p>
            <a:endParaRPr/>
          </a:p>
        </p:txBody>
      </p:sp>
      <p:sp>
        <p:nvSpPr>
          <p:cNvPr id="85" name="图像"/>
          <p:cNvSpPr>
            <a:spLocks noGrp="1"/>
          </p:cNvSpPr>
          <p:nvPr>
            <p:ph type="pic" idx="23"/>
          </p:nvPr>
        </p:nvSpPr>
        <p:spPr>
          <a:xfrm>
            <a:off x="-2291141" y="-26019"/>
            <a:ext cx="12309676" cy="9233763"/>
          </a:xfrm>
          <a:prstGeom prst="rect">
            <a:avLst/>
          </a:prstGeom>
          <a:ln w="9525">
            <a:round/>
          </a:ln>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270000" y="1168400"/>
            <a:ext cx="10464800" cy="741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8"/>
              </a:buBlip>
            </a:lvl1pPr>
            <a:lvl2pPr>
              <a:buBlip>
                <a:blip r:embed="rId18"/>
              </a:buBlip>
            </a:lvl2pPr>
            <a:lvl3pPr>
              <a:buBlip>
                <a:blip r:embed="rId18"/>
              </a:buBlip>
            </a:lvl3pPr>
            <a:lvl4pPr>
              <a:buBlip>
                <a:blip r:embed="rId18"/>
              </a:buBlip>
            </a:lvl4pPr>
            <a:lvl5pPr>
              <a:buBlip>
                <a:blip r:embed="rId18"/>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270000" y="635000"/>
            <a:ext cx="10464800" cy="210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6337299" y="9296399"/>
            <a:ext cx="323479" cy="4572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1pPr>
      <a:lvl2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2pPr>
      <a:lvl3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3pPr>
      <a:lvl4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4pPr>
      <a:lvl5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5pPr>
      <a:lvl6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6pPr>
      <a:lvl7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7pPr>
      <a:lvl8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8pPr>
      <a:lvl9pPr marL="0" marR="0" indent="0" algn="l" defTabSz="584200" latinLnBrk="0">
        <a:lnSpc>
          <a:spcPct val="100000"/>
        </a:lnSpc>
        <a:spcBef>
          <a:spcPts val="0"/>
        </a:spcBef>
        <a:spcAft>
          <a:spcPts val="0"/>
        </a:spcAft>
        <a:buClrTx/>
        <a:buSzTx/>
        <a:buFontTx/>
        <a:buNone/>
        <a:tabLst/>
        <a:defRPr sz="7200" b="0" i="0" u="none" strike="noStrike" cap="none" spc="0" baseline="0">
          <a:solidFill>
            <a:srgbClr val="3E231A"/>
          </a:solidFill>
          <a:uFillTx/>
          <a:latin typeface="+mn-lt"/>
          <a:ea typeface="+mn-ea"/>
          <a:cs typeface="+mn-cs"/>
          <a:sym typeface="Papyrus"/>
        </a:defRPr>
      </a:lvl9pPr>
    </p:titleStyle>
    <p:bodyStyle>
      <a:lvl1pPr marL="469900" marR="0" indent="-469900" algn="l" defTabSz="584200" latinLnBrk="0">
        <a:lnSpc>
          <a:spcPct val="100000"/>
        </a:lnSpc>
        <a:spcBef>
          <a:spcPts val="3000"/>
        </a:spcBef>
        <a:spcAft>
          <a:spcPts val="0"/>
        </a:spcAft>
        <a:buClrTx/>
        <a:buSzPct val="25000"/>
        <a:buFontTx/>
        <a:buBlip>
          <a:blip r:embed="rId18"/>
        </a:buBlip>
        <a:tabLst/>
        <a:defRPr sz="3800" b="0" i="0" u="none" strike="noStrike" cap="none" spc="0" baseline="0">
          <a:solidFill>
            <a:srgbClr val="3E231A"/>
          </a:solidFill>
          <a:uFillTx/>
          <a:latin typeface="华文楷体"/>
          <a:ea typeface="华文楷体"/>
          <a:cs typeface="华文楷体"/>
          <a:sym typeface="华文楷体"/>
        </a:defRPr>
      </a:lvl1pPr>
      <a:lvl2pPr marL="939800" marR="0" indent="-469900" algn="l" defTabSz="584200" latinLnBrk="0">
        <a:lnSpc>
          <a:spcPct val="100000"/>
        </a:lnSpc>
        <a:spcBef>
          <a:spcPts val="3000"/>
        </a:spcBef>
        <a:spcAft>
          <a:spcPts val="0"/>
        </a:spcAft>
        <a:buClrTx/>
        <a:buSzPct val="25000"/>
        <a:buFontTx/>
        <a:buBlip>
          <a:blip r:embed="rId18"/>
        </a:buBlip>
        <a:tabLst/>
        <a:defRPr sz="3800" b="0" i="0" u="none" strike="noStrike" cap="none" spc="0" baseline="0">
          <a:solidFill>
            <a:srgbClr val="3E231A"/>
          </a:solidFill>
          <a:uFillTx/>
          <a:latin typeface="华文楷体"/>
          <a:ea typeface="华文楷体"/>
          <a:cs typeface="华文楷体"/>
          <a:sym typeface="华文楷体"/>
        </a:defRPr>
      </a:lvl2pPr>
      <a:lvl3pPr marL="1409700" marR="0" indent="-469900" algn="l" defTabSz="584200" latinLnBrk="0">
        <a:lnSpc>
          <a:spcPct val="100000"/>
        </a:lnSpc>
        <a:spcBef>
          <a:spcPts val="3000"/>
        </a:spcBef>
        <a:spcAft>
          <a:spcPts val="0"/>
        </a:spcAft>
        <a:buClrTx/>
        <a:buSzPct val="25000"/>
        <a:buFontTx/>
        <a:buBlip>
          <a:blip r:embed="rId18"/>
        </a:buBlip>
        <a:tabLst/>
        <a:defRPr sz="3800" b="0" i="0" u="none" strike="noStrike" cap="none" spc="0" baseline="0">
          <a:solidFill>
            <a:srgbClr val="3E231A"/>
          </a:solidFill>
          <a:uFillTx/>
          <a:latin typeface="华文楷体"/>
          <a:ea typeface="华文楷体"/>
          <a:cs typeface="华文楷体"/>
          <a:sym typeface="华文楷体"/>
        </a:defRPr>
      </a:lvl3pPr>
      <a:lvl4pPr marL="1879600" marR="0" indent="-469900" algn="l" defTabSz="584200" latinLnBrk="0">
        <a:lnSpc>
          <a:spcPct val="100000"/>
        </a:lnSpc>
        <a:spcBef>
          <a:spcPts val="3000"/>
        </a:spcBef>
        <a:spcAft>
          <a:spcPts val="0"/>
        </a:spcAft>
        <a:buClrTx/>
        <a:buSzPct val="25000"/>
        <a:buFontTx/>
        <a:buBlip>
          <a:blip r:embed="rId18"/>
        </a:buBlip>
        <a:tabLst/>
        <a:defRPr sz="3800" b="0" i="0" u="none" strike="noStrike" cap="none" spc="0" baseline="0">
          <a:solidFill>
            <a:srgbClr val="3E231A"/>
          </a:solidFill>
          <a:uFillTx/>
          <a:latin typeface="华文楷体"/>
          <a:ea typeface="华文楷体"/>
          <a:cs typeface="华文楷体"/>
          <a:sym typeface="华文楷体"/>
        </a:defRPr>
      </a:lvl4pPr>
      <a:lvl5pPr marL="2349500" marR="0" indent="-469900" algn="l" defTabSz="584200" latinLnBrk="0">
        <a:lnSpc>
          <a:spcPct val="100000"/>
        </a:lnSpc>
        <a:spcBef>
          <a:spcPts val="3000"/>
        </a:spcBef>
        <a:spcAft>
          <a:spcPts val="0"/>
        </a:spcAft>
        <a:buClrTx/>
        <a:buSzPct val="25000"/>
        <a:buFontTx/>
        <a:buBlip>
          <a:blip r:embed="rId18"/>
        </a:buBlip>
        <a:tabLst/>
        <a:defRPr sz="3800" b="0" i="0" u="none" strike="noStrike" cap="none" spc="0" baseline="0">
          <a:solidFill>
            <a:srgbClr val="3E231A"/>
          </a:solidFill>
          <a:uFillTx/>
          <a:latin typeface="华文楷体"/>
          <a:ea typeface="华文楷体"/>
          <a:cs typeface="华文楷体"/>
          <a:sym typeface="华文楷体"/>
        </a:defRPr>
      </a:lvl5pPr>
      <a:lvl6pPr marL="2819400" marR="0" indent="-469900" algn="l" defTabSz="584200" latinLnBrk="0">
        <a:lnSpc>
          <a:spcPct val="100000"/>
        </a:lnSpc>
        <a:spcBef>
          <a:spcPts val="3000"/>
        </a:spcBef>
        <a:spcAft>
          <a:spcPts val="0"/>
        </a:spcAft>
        <a:buClrTx/>
        <a:buSzPct val="25000"/>
        <a:buFontTx/>
        <a:buBlip>
          <a:blip r:embed="rId18"/>
        </a:buBlip>
        <a:tabLst/>
        <a:defRPr sz="3800" b="0" i="0" u="none" strike="noStrike" cap="none" spc="0" baseline="0">
          <a:solidFill>
            <a:srgbClr val="3E231A"/>
          </a:solidFill>
          <a:uFillTx/>
          <a:latin typeface="华文楷体"/>
          <a:ea typeface="华文楷体"/>
          <a:cs typeface="华文楷体"/>
          <a:sym typeface="华文楷体"/>
        </a:defRPr>
      </a:lvl6pPr>
      <a:lvl7pPr marL="3289300" marR="0" indent="-469900" algn="l" defTabSz="584200" latinLnBrk="0">
        <a:lnSpc>
          <a:spcPct val="100000"/>
        </a:lnSpc>
        <a:spcBef>
          <a:spcPts val="3000"/>
        </a:spcBef>
        <a:spcAft>
          <a:spcPts val="0"/>
        </a:spcAft>
        <a:buClrTx/>
        <a:buSzPct val="25000"/>
        <a:buFontTx/>
        <a:buBlip>
          <a:blip r:embed="rId18"/>
        </a:buBlip>
        <a:tabLst/>
        <a:defRPr sz="3800" b="0" i="0" u="none" strike="noStrike" cap="none" spc="0" baseline="0">
          <a:solidFill>
            <a:srgbClr val="3E231A"/>
          </a:solidFill>
          <a:uFillTx/>
          <a:latin typeface="华文楷体"/>
          <a:ea typeface="华文楷体"/>
          <a:cs typeface="华文楷体"/>
          <a:sym typeface="华文楷体"/>
        </a:defRPr>
      </a:lvl7pPr>
      <a:lvl8pPr marL="3759200" marR="0" indent="-469900" algn="l" defTabSz="584200" latinLnBrk="0">
        <a:lnSpc>
          <a:spcPct val="100000"/>
        </a:lnSpc>
        <a:spcBef>
          <a:spcPts val="3000"/>
        </a:spcBef>
        <a:spcAft>
          <a:spcPts val="0"/>
        </a:spcAft>
        <a:buClrTx/>
        <a:buSzPct val="25000"/>
        <a:buFontTx/>
        <a:buBlip>
          <a:blip r:embed="rId18"/>
        </a:buBlip>
        <a:tabLst/>
        <a:defRPr sz="3800" b="0" i="0" u="none" strike="noStrike" cap="none" spc="0" baseline="0">
          <a:solidFill>
            <a:srgbClr val="3E231A"/>
          </a:solidFill>
          <a:uFillTx/>
          <a:latin typeface="华文楷体"/>
          <a:ea typeface="华文楷体"/>
          <a:cs typeface="华文楷体"/>
          <a:sym typeface="华文楷体"/>
        </a:defRPr>
      </a:lvl8pPr>
      <a:lvl9pPr marL="4229100" marR="0" indent="-469900" algn="l" defTabSz="584200" latinLnBrk="0">
        <a:lnSpc>
          <a:spcPct val="100000"/>
        </a:lnSpc>
        <a:spcBef>
          <a:spcPts val="3000"/>
        </a:spcBef>
        <a:spcAft>
          <a:spcPts val="0"/>
        </a:spcAft>
        <a:buClrTx/>
        <a:buSzPct val="25000"/>
        <a:buFontTx/>
        <a:buBlip>
          <a:blip r:embed="rId18"/>
        </a:buBlip>
        <a:tabLst/>
        <a:defRPr sz="3800" b="0" i="0" u="none" strike="noStrike" cap="none" spc="0" baseline="0">
          <a:solidFill>
            <a:srgbClr val="3E231A"/>
          </a:solidFill>
          <a:uFillTx/>
          <a:latin typeface="华文楷体"/>
          <a:ea typeface="华文楷体"/>
          <a:cs typeface="华文楷体"/>
          <a:sym typeface="华文楷体"/>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apyru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科学通史第4讲…"/>
          <p:cNvSpPr txBox="1">
            <a:spLocks noGrp="1"/>
          </p:cNvSpPr>
          <p:nvPr>
            <p:ph type="ctrTitle"/>
          </p:nvPr>
        </p:nvSpPr>
        <p:spPr>
          <a:prstGeom prst="rect">
            <a:avLst/>
          </a:prstGeom>
        </p:spPr>
        <p:txBody>
          <a:bodyPr/>
          <a:lstStyle/>
          <a:p>
            <a:pPr algn="l">
              <a:defRPr sz="4900"/>
            </a:pPr>
            <a:r>
              <a:t>科学通史第4讲</a:t>
            </a:r>
          </a:p>
          <a:p>
            <a:pPr algn="l">
              <a:defRPr sz="6200"/>
            </a:pPr>
            <a:endParaRPr/>
          </a:p>
          <a:p>
            <a:r>
              <a:t>中世纪科学</a:t>
            </a:r>
          </a:p>
        </p:txBody>
      </p:sp>
      <p:sp>
        <p:nvSpPr>
          <p:cNvPr id="147" name="吴国盛…"/>
          <p:cNvSpPr txBox="1">
            <a:spLocks noGrp="1"/>
          </p:cNvSpPr>
          <p:nvPr>
            <p:ph type="subTitle" sz="half" idx="1"/>
          </p:nvPr>
        </p:nvSpPr>
        <p:spPr>
          <a:xfrm>
            <a:off x="1270000" y="5181600"/>
            <a:ext cx="10464800" cy="2884290"/>
          </a:xfrm>
          <a:prstGeom prst="rect">
            <a:avLst/>
          </a:prstGeom>
        </p:spPr>
        <p:txBody>
          <a:bodyPr/>
          <a:lstStyle/>
          <a:p>
            <a:r>
              <a:t>吴国盛</a:t>
            </a:r>
          </a:p>
          <a:p>
            <a:r>
              <a:t>清华大学科学史系</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黑暗年代"/>
          <p:cNvSpPr txBox="1">
            <a:spLocks noGrp="1"/>
          </p:cNvSpPr>
          <p:nvPr>
            <p:ph type="title"/>
          </p:nvPr>
        </p:nvSpPr>
        <p:spPr>
          <a:prstGeom prst="rect">
            <a:avLst/>
          </a:prstGeom>
        </p:spPr>
        <p:txBody>
          <a:bodyPr/>
          <a:lstStyle/>
          <a:p>
            <a:r>
              <a:t>黑暗年代</a:t>
            </a:r>
          </a:p>
        </p:txBody>
      </p:sp>
      <p:sp>
        <p:nvSpPr>
          <p:cNvPr id="174" name="公元1000年时人口…"/>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sz="4300">
                <a:solidFill>
                  <a:srgbClr val="000000"/>
                </a:solidFill>
              </a:defRPr>
            </a:pPr>
            <a:r>
              <a:t>公元1000年时人口</a:t>
            </a:r>
            <a:endParaRPr sz="2700"/>
          </a:p>
          <a:p>
            <a:pPr marL="759693" indent="-296778" defTabSz="457200">
              <a:lnSpc>
                <a:spcPct val="120000"/>
              </a:lnSpc>
              <a:spcBef>
                <a:spcPts val="0"/>
              </a:spcBef>
              <a:buBlip>
                <a:blip r:embed="rId2"/>
              </a:buBlip>
              <a:defRPr sz="3900">
                <a:solidFill>
                  <a:srgbClr val="000000"/>
                </a:solidFill>
              </a:defRPr>
            </a:pPr>
            <a:r>
              <a:t>拉丁西欧2200万</a:t>
            </a:r>
            <a:endParaRPr sz="2700"/>
          </a:p>
          <a:p>
            <a:pPr marL="759693" indent="-296778" defTabSz="457200">
              <a:lnSpc>
                <a:spcPct val="120000"/>
              </a:lnSpc>
              <a:spcBef>
                <a:spcPts val="0"/>
              </a:spcBef>
              <a:buBlip>
                <a:blip r:embed="rId2"/>
              </a:buBlip>
              <a:defRPr sz="3900">
                <a:solidFill>
                  <a:srgbClr val="000000"/>
                </a:solidFill>
              </a:defRPr>
            </a:pPr>
            <a:r>
              <a:t>中国核心地带6000万，印度7900万，伊斯兰4000万</a:t>
            </a:r>
            <a:endParaRPr sz="2700"/>
          </a:p>
          <a:p>
            <a:pPr marL="759693" indent="-296778" defTabSz="457200">
              <a:lnSpc>
                <a:spcPct val="120000"/>
              </a:lnSpc>
              <a:spcBef>
                <a:spcPts val="0"/>
              </a:spcBef>
              <a:buBlip>
                <a:blip r:embed="rId2"/>
              </a:buBlip>
              <a:defRPr sz="3900">
                <a:solidFill>
                  <a:srgbClr val="000000"/>
                </a:solidFill>
              </a:defRPr>
            </a:pPr>
            <a:r>
              <a:t>罗马3.5万，巴黎2万，伦敦1.5万</a:t>
            </a:r>
            <a:endParaRPr sz="2700"/>
          </a:p>
          <a:p>
            <a:pPr marL="759693" indent="-296778" defTabSz="457200">
              <a:lnSpc>
                <a:spcPct val="120000"/>
              </a:lnSpc>
              <a:spcBef>
                <a:spcPts val="0"/>
              </a:spcBef>
              <a:buBlip>
                <a:blip r:embed="rId2"/>
              </a:buBlip>
              <a:defRPr sz="3900">
                <a:solidFill>
                  <a:srgbClr val="000000"/>
                </a:solidFill>
              </a:defRPr>
            </a:pPr>
            <a:r>
              <a:t>科尔多瓦45万，君士坦丁堡30万，开封40万，巴格达100万</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伊斯兰科学"/>
          <p:cNvSpPr txBox="1">
            <a:spLocks noGrp="1"/>
          </p:cNvSpPr>
          <p:nvPr>
            <p:ph type="title"/>
          </p:nvPr>
        </p:nvSpPr>
        <p:spPr>
          <a:prstGeom prst="rect">
            <a:avLst/>
          </a:prstGeom>
        </p:spPr>
        <p:txBody>
          <a:bodyPr/>
          <a:lstStyle/>
          <a:p>
            <a:r>
              <a:t>伊斯兰科学</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阿拉伯的崛起"/>
          <p:cNvSpPr txBox="1">
            <a:spLocks noGrp="1"/>
          </p:cNvSpPr>
          <p:nvPr>
            <p:ph type="title"/>
          </p:nvPr>
        </p:nvSpPr>
        <p:spPr>
          <a:prstGeom prst="rect">
            <a:avLst/>
          </a:prstGeom>
        </p:spPr>
        <p:txBody>
          <a:bodyPr/>
          <a:lstStyle/>
          <a:p>
            <a:r>
              <a:t>阿拉伯的崛起</a:t>
            </a:r>
          </a:p>
        </p:txBody>
      </p:sp>
      <p:sp>
        <p:nvSpPr>
          <p:cNvPr id="179" name="伊斯兰教的创立与阿拉伯的崛起…"/>
          <p:cNvSpPr txBox="1">
            <a:spLocks noGrp="1"/>
          </p:cNvSpPr>
          <p:nvPr>
            <p:ph type="body" idx="1"/>
          </p:nvPr>
        </p:nvSpPr>
        <p:spPr>
          <a:prstGeom prst="rect">
            <a:avLst/>
          </a:prstGeom>
        </p:spPr>
        <p:txBody>
          <a:bodyPr/>
          <a:lstStyle/>
          <a:p>
            <a:pPr marL="449459" indent="-449459" defTabSz="429768">
              <a:lnSpc>
                <a:spcPct val="120000"/>
              </a:lnSpc>
              <a:spcBef>
                <a:spcPts val="0"/>
              </a:spcBef>
              <a:buBlip>
                <a:blip r:embed="rId2"/>
              </a:buBlip>
              <a:defRPr sz="3634">
                <a:solidFill>
                  <a:srgbClr val="000000"/>
                </a:solidFill>
              </a:defRPr>
            </a:pPr>
            <a:r>
              <a:t>伊斯兰教的创立与阿拉伯的崛起</a:t>
            </a:r>
            <a:endParaRPr sz="1128"/>
          </a:p>
          <a:p>
            <a:pPr marL="822597" indent="-387457" defTabSz="429768">
              <a:lnSpc>
                <a:spcPct val="120000"/>
              </a:lnSpc>
              <a:spcBef>
                <a:spcPts val="0"/>
              </a:spcBef>
              <a:buBlip>
                <a:blip r:embed="rId2"/>
              </a:buBlip>
              <a:defRPr sz="3133">
                <a:solidFill>
                  <a:srgbClr val="000000"/>
                </a:solidFill>
              </a:defRPr>
            </a:pPr>
            <a:r>
              <a:t>622年，穆罕默德（570－632）离开麦加，创立伊斯兰（皈顺）教</a:t>
            </a:r>
            <a:endParaRPr sz="1128"/>
          </a:p>
          <a:p>
            <a:pPr marL="822597" indent="-387457" defTabSz="429768">
              <a:lnSpc>
                <a:spcPct val="120000"/>
              </a:lnSpc>
              <a:spcBef>
                <a:spcPts val="0"/>
              </a:spcBef>
              <a:buBlip>
                <a:blip r:embed="rId2"/>
              </a:buBlip>
              <a:defRPr sz="3133">
                <a:solidFill>
                  <a:srgbClr val="000000"/>
                </a:solidFill>
              </a:defRPr>
            </a:pPr>
            <a:r>
              <a:t>630年回到麦加，统一阿拉伯半岛</a:t>
            </a:r>
            <a:endParaRPr sz="1128"/>
          </a:p>
          <a:p>
            <a:pPr marL="822597" indent="-387457" defTabSz="429768">
              <a:lnSpc>
                <a:spcPct val="120000"/>
              </a:lnSpc>
              <a:spcBef>
                <a:spcPts val="0"/>
              </a:spcBef>
              <a:buBlip>
                <a:blip r:embed="rId2"/>
              </a:buBlip>
              <a:defRPr sz="3133">
                <a:solidFill>
                  <a:srgbClr val="000000"/>
                </a:solidFill>
              </a:defRPr>
            </a:pPr>
            <a:r>
              <a:t>642年，以圣战的名义控制整个西亚地区</a:t>
            </a:r>
          </a:p>
          <a:p>
            <a:pPr marL="822597" indent="-387457" defTabSz="429768">
              <a:lnSpc>
                <a:spcPct val="120000"/>
              </a:lnSpc>
              <a:spcBef>
                <a:spcPts val="0"/>
              </a:spcBef>
              <a:buBlip>
                <a:blip r:embed="rId2"/>
              </a:buBlip>
              <a:defRPr sz="3133">
                <a:solidFill>
                  <a:srgbClr val="000000"/>
                </a:solidFill>
              </a:defRPr>
            </a:pPr>
            <a:r>
              <a:t>700年，控制地中海南岸（北非）和西班牙</a:t>
            </a:r>
            <a:endParaRPr sz="1128"/>
          </a:p>
          <a:p>
            <a:pPr marL="822597" indent="-387457" defTabSz="429768">
              <a:lnSpc>
                <a:spcPct val="120000"/>
              </a:lnSpc>
              <a:spcBef>
                <a:spcPts val="0"/>
              </a:spcBef>
              <a:buBlip>
                <a:blip r:embed="rId2"/>
              </a:buBlip>
              <a:defRPr sz="3133">
                <a:solidFill>
                  <a:srgbClr val="000000"/>
                </a:solidFill>
              </a:defRPr>
            </a:pPr>
            <a:r>
              <a:t>8世纪，东扩征服了中亚，威胁中国</a:t>
            </a:r>
            <a:endParaRPr sz="1128"/>
          </a:p>
          <a:p>
            <a:pPr marL="449459" indent="-449459" defTabSz="429768">
              <a:lnSpc>
                <a:spcPct val="120000"/>
              </a:lnSpc>
              <a:spcBef>
                <a:spcPts val="0"/>
              </a:spcBef>
              <a:buBlip>
                <a:blip r:embed="rId2"/>
              </a:buBlip>
              <a:defRPr sz="3634">
                <a:solidFill>
                  <a:srgbClr val="000000"/>
                </a:solidFill>
              </a:defRPr>
            </a:pPr>
            <a:r>
              <a:t>伊斯兰教的传播</a:t>
            </a:r>
            <a:endParaRPr sz="1128"/>
          </a:p>
          <a:p>
            <a:pPr marL="822597" indent="-387457" defTabSz="429768">
              <a:lnSpc>
                <a:spcPct val="120000"/>
              </a:lnSpc>
              <a:spcBef>
                <a:spcPts val="0"/>
              </a:spcBef>
              <a:buBlip>
                <a:blip r:embed="rId2"/>
              </a:buBlip>
              <a:defRPr sz="3133">
                <a:solidFill>
                  <a:srgbClr val="000000"/>
                </a:solidFill>
              </a:defRPr>
            </a:pPr>
            <a:r>
              <a:t>宗教信仰、社会法规和政治制度三位一体</a:t>
            </a:r>
            <a:endParaRPr sz="1128"/>
          </a:p>
          <a:p>
            <a:pPr marL="822597" indent="-387457" defTabSz="429768">
              <a:lnSpc>
                <a:spcPct val="120000"/>
              </a:lnSpc>
              <a:spcBef>
                <a:spcPts val="0"/>
              </a:spcBef>
              <a:buBlip>
                <a:blip r:embed="rId2"/>
              </a:buBlip>
              <a:defRPr sz="3133">
                <a:solidFill>
                  <a:srgbClr val="000000"/>
                </a:solidFill>
              </a:defRPr>
            </a:pPr>
            <a:r>
              <a:t>为个人和社会生活提供明确的指导</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图像" descr="图像"/>
          <p:cNvPicPr>
            <a:picLocks noGrp="1"/>
          </p:cNvPicPr>
          <p:nvPr>
            <p:ph type="pic" idx="21"/>
          </p:nvPr>
        </p:nvPicPr>
        <p:blipFill>
          <a:blip r:embed="rId2"/>
          <a:srcRect l="185" r="185"/>
          <a:stretch>
            <a:fillRect/>
          </a:stretch>
        </p:blipFill>
        <p:spPr>
          <a:xfrm>
            <a:off x="0" y="0"/>
            <a:ext cx="13004800" cy="975360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阿拉伯的崛起"/>
          <p:cNvSpPr txBox="1">
            <a:spLocks noGrp="1"/>
          </p:cNvSpPr>
          <p:nvPr>
            <p:ph type="title"/>
          </p:nvPr>
        </p:nvSpPr>
        <p:spPr>
          <a:prstGeom prst="rect">
            <a:avLst/>
          </a:prstGeom>
        </p:spPr>
        <p:txBody>
          <a:bodyPr/>
          <a:lstStyle/>
          <a:p>
            <a:r>
              <a:t>阿拉伯的崛起</a:t>
            </a:r>
          </a:p>
        </p:txBody>
      </p:sp>
      <p:sp>
        <p:nvSpPr>
          <p:cNvPr id="184" name="第一个王朝倭马亚朝(Umayyads, 白衣大食，661－750），定都大马士革…"/>
          <p:cNvSpPr txBox="1">
            <a:spLocks noGrp="1"/>
          </p:cNvSpPr>
          <p:nvPr>
            <p:ph type="body" idx="1"/>
          </p:nvPr>
        </p:nvSpPr>
        <p:spPr>
          <a:prstGeom prst="rect">
            <a:avLst/>
          </a:prstGeom>
        </p:spPr>
        <p:txBody>
          <a:bodyPr/>
          <a:lstStyle/>
          <a:p>
            <a:pPr marL="412188" indent="-412188" defTabSz="457200">
              <a:lnSpc>
                <a:spcPct val="120000"/>
              </a:lnSpc>
              <a:spcBef>
                <a:spcPts val="0"/>
              </a:spcBef>
              <a:buBlip>
                <a:blip r:embed="rId2"/>
              </a:buBlip>
              <a:defRPr sz="3433">
                <a:solidFill>
                  <a:srgbClr val="000000"/>
                </a:solidFill>
              </a:defRPr>
            </a:pPr>
            <a:r>
              <a:t>第一个王朝倭马亚朝(Umayyads, 白衣大食，661－750），定都大马士革</a:t>
            </a:r>
            <a:endParaRPr sz="1300"/>
          </a:p>
          <a:p>
            <a:pPr marL="412188" indent="-412188" defTabSz="457200">
              <a:lnSpc>
                <a:spcPct val="120000"/>
              </a:lnSpc>
              <a:spcBef>
                <a:spcPts val="0"/>
              </a:spcBef>
              <a:buBlip>
                <a:blip r:embed="rId2"/>
              </a:buBlip>
              <a:defRPr sz="3433">
                <a:solidFill>
                  <a:srgbClr val="000000"/>
                </a:solidFill>
              </a:defRPr>
            </a:pPr>
            <a:r>
              <a:t>第二个王朝阿拔斯朝(Abbas, 黑衣大食，750-1258)，762年定都巴格达</a:t>
            </a:r>
          </a:p>
          <a:p>
            <a:pPr marL="412188" indent="-412188" defTabSz="457200">
              <a:lnSpc>
                <a:spcPct val="120000"/>
              </a:lnSpc>
              <a:spcBef>
                <a:spcPts val="0"/>
              </a:spcBef>
              <a:buBlip>
                <a:blip r:embed="rId2"/>
              </a:buBlip>
              <a:defRPr sz="3433">
                <a:solidFill>
                  <a:srgbClr val="000000"/>
                </a:solidFill>
              </a:defRPr>
            </a:pPr>
            <a:r>
              <a:t>阿拉伯的科学文化进入百年鼎盛时期（800－900）《一千零一夜》</a:t>
            </a:r>
            <a:endParaRPr sz="1300"/>
          </a:p>
          <a:p>
            <a:pPr marL="412188" indent="-412188" defTabSz="457200">
              <a:lnSpc>
                <a:spcPct val="120000"/>
              </a:lnSpc>
              <a:spcBef>
                <a:spcPts val="0"/>
              </a:spcBef>
              <a:buBlip>
                <a:blip r:embed="rId2"/>
              </a:buBlip>
              <a:defRPr sz="3433">
                <a:solidFill>
                  <a:srgbClr val="000000"/>
                </a:solidFill>
              </a:defRPr>
            </a:pPr>
            <a:r>
              <a:t>热衷学术的哈里发（</a:t>
            </a:r>
            <a:r>
              <a:rPr sz="2900"/>
              <a:t>Khalifah ,</a:t>
            </a:r>
            <a:r>
              <a:t>Caliph）</a:t>
            </a:r>
          </a:p>
          <a:p>
            <a:pPr marL="882088" lvl="1" indent="-412188" defTabSz="457200">
              <a:lnSpc>
                <a:spcPct val="120000"/>
              </a:lnSpc>
              <a:spcBef>
                <a:spcPts val="0"/>
              </a:spcBef>
              <a:buBlip>
                <a:blip r:embed="rId2"/>
              </a:buBlip>
              <a:defRPr sz="3433">
                <a:solidFill>
                  <a:srgbClr val="000000"/>
                </a:solidFill>
              </a:defRPr>
            </a:pPr>
            <a:r>
              <a:t>哈伦·拉希德（Harun Al-Rashid, 764－809）</a:t>
            </a:r>
          </a:p>
          <a:p>
            <a:pPr marL="882088" lvl="1" indent="-412188" defTabSz="457200">
              <a:lnSpc>
                <a:spcPct val="120000"/>
              </a:lnSpc>
              <a:spcBef>
                <a:spcPts val="0"/>
              </a:spcBef>
              <a:buBlip>
                <a:blip r:embed="rId2"/>
              </a:buBlip>
              <a:defRPr sz="3433">
                <a:solidFill>
                  <a:srgbClr val="000000"/>
                </a:solidFill>
              </a:defRPr>
            </a:pPr>
            <a:r>
              <a:t>阿尔·马蒙（Al-Mamun, 786－833）</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求知若渴"/>
          <p:cNvSpPr txBox="1">
            <a:spLocks noGrp="1"/>
          </p:cNvSpPr>
          <p:nvPr>
            <p:ph type="title"/>
          </p:nvPr>
        </p:nvSpPr>
        <p:spPr>
          <a:prstGeom prst="rect">
            <a:avLst/>
          </a:prstGeom>
        </p:spPr>
        <p:txBody>
          <a:bodyPr/>
          <a:lstStyle/>
          <a:p>
            <a:r>
              <a:t>求知若渴</a:t>
            </a:r>
          </a:p>
        </p:txBody>
      </p:sp>
      <p:sp>
        <p:nvSpPr>
          <p:cNvPr id="187" name="“求学对每一个穆斯林来讲都是天命”“学问虽远在中国，亦当往求之”（穆罕默德）…"/>
          <p:cNvSpPr txBox="1">
            <a:spLocks noGrp="1"/>
          </p:cNvSpPr>
          <p:nvPr>
            <p:ph type="body" idx="1"/>
          </p:nvPr>
        </p:nvSpPr>
        <p:spPr>
          <a:prstGeom prst="rect">
            <a:avLst/>
          </a:prstGeom>
        </p:spPr>
        <p:txBody>
          <a:bodyPr/>
          <a:lstStyle/>
          <a:p>
            <a:pPr marL="428684" indent="-428684" defTabSz="457200">
              <a:lnSpc>
                <a:spcPct val="120000"/>
              </a:lnSpc>
              <a:spcBef>
                <a:spcPts val="0"/>
              </a:spcBef>
              <a:buBlip>
                <a:blip r:embed="rId2"/>
              </a:buBlip>
              <a:defRPr sz="3866">
                <a:solidFill>
                  <a:srgbClr val="000000"/>
                </a:solidFill>
              </a:defRPr>
            </a:pPr>
            <a:r>
              <a:t>“求学对每一个穆斯林来讲都是天命”“学问虽远在中国，亦当往求之”（穆罕默德）</a:t>
            </a:r>
            <a:endParaRPr sz="1600"/>
          </a:p>
          <a:p>
            <a:pPr marL="428684" indent="-428684" defTabSz="457200">
              <a:lnSpc>
                <a:spcPct val="120000"/>
              </a:lnSpc>
              <a:spcBef>
                <a:spcPts val="0"/>
              </a:spcBef>
              <a:buBlip>
                <a:blip r:embed="rId2"/>
              </a:buBlip>
              <a:defRPr sz="3866">
                <a:solidFill>
                  <a:srgbClr val="000000"/>
                </a:solidFill>
              </a:defRPr>
            </a:pPr>
            <a:r>
              <a:t>典型的东方专制型科学</a:t>
            </a:r>
            <a:endParaRPr sz="1600"/>
          </a:p>
          <a:p>
            <a:pPr marL="825640" indent="-362725" defTabSz="457200">
              <a:lnSpc>
                <a:spcPct val="120000"/>
              </a:lnSpc>
              <a:spcBef>
                <a:spcPts val="0"/>
              </a:spcBef>
              <a:buBlip>
                <a:blip r:embed="rId2"/>
              </a:buBlip>
              <a:defRPr sz="3333">
                <a:solidFill>
                  <a:srgbClr val="000000"/>
                </a:solidFill>
              </a:defRPr>
            </a:pPr>
            <a:r>
              <a:t>实用的色彩</a:t>
            </a:r>
            <a:endParaRPr sz="1600"/>
          </a:p>
          <a:p>
            <a:pPr marL="825640" indent="-362725" defTabSz="457200">
              <a:lnSpc>
                <a:spcPct val="120000"/>
              </a:lnSpc>
              <a:spcBef>
                <a:spcPts val="0"/>
              </a:spcBef>
              <a:buBlip>
                <a:blip r:embed="rId2"/>
              </a:buBlip>
              <a:defRPr sz="3333">
                <a:solidFill>
                  <a:srgbClr val="000000"/>
                </a:solidFill>
              </a:defRPr>
            </a:pPr>
            <a:r>
              <a:t>君王的个性</a:t>
            </a:r>
            <a:endParaRPr sz="1600"/>
          </a:p>
          <a:p>
            <a:pPr marL="825640" indent="-362725" defTabSz="457200">
              <a:lnSpc>
                <a:spcPct val="120000"/>
              </a:lnSpc>
              <a:spcBef>
                <a:spcPts val="0"/>
              </a:spcBef>
              <a:buBlip>
                <a:blip r:embed="rId2"/>
              </a:buBlip>
              <a:defRPr sz="3333">
                <a:solidFill>
                  <a:srgbClr val="000000"/>
                </a:solidFill>
              </a:defRPr>
            </a:pPr>
            <a:r>
              <a:t>政府投资设立国家科学机构</a:t>
            </a:r>
            <a:endParaRPr sz="1600"/>
          </a:p>
          <a:p>
            <a:pPr marL="825640" indent="-362725" defTabSz="457200">
              <a:lnSpc>
                <a:spcPct val="120000"/>
              </a:lnSpc>
              <a:spcBef>
                <a:spcPts val="0"/>
              </a:spcBef>
              <a:buBlip>
                <a:blip r:embed="rId2"/>
              </a:buBlip>
              <a:defRPr sz="3333">
                <a:solidFill>
                  <a:srgbClr val="000000"/>
                </a:solidFill>
              </a:defRPr>
            </a:pPr>
            <a:r>
              <a:t>科学部分像希腊，技术部分像罗马，科学－技术没有沟通</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求知若渴"/>
          <p:cNvSpPr txBox="1">
            <a:spLocks noGrp="1"/>
          </p:cNvSpPr>
          <p:nvPr>
            <p:ph type="title"/>
          </p:nvPr>
        </p:nvSpPr>
        <p:spPr>
          <a:prstGeom prst="rect">
            <a:avLst/>
          </a:prstGeom>
        </p:spPr>
        <p:txBody>
          <a:bodyPr/>
          <a:lstStyle/>
          <a:p>
            <a:r>
              <a:t>求知若渴</a:t>
            </a:r>
          </a:p>
        </p:txBody>
      </p:sp>
      <p:sp>
        <p:nvSpPr>
          <p:cNvPr id="190" name="造纸术（751年恒罗斯战役）与阿拉伯发达的图书馆事业…"/>
          <p:cNvSpPr txBox="1">
            <a:spLocks noGrp="1"/>
          </p:cNvSpPr>
          <p:nvPr>
            <p:ph type="body" idx="1"/>
          </p:nvPr>
        </p:nvSpPr>
        <p:spPr>
          <a:prstGeom prst="rect">
            <a:avLst/>
          </a:prstGeom>
        </p:spPr>
        <p:txBody>
          <a:bodyPr/>
          <a:lstStyle/>
          <a:p>
            <a:pPr marL="428684" indent="-428684" defTabSz="457200">
              <a:lnSpc>
                <a:spcPct val="120000"/>
              </a:lnSpc>
              <a:spcBef>
                <a:spcPts val="0"/>
              </a:spcBef>
              <a:buBlip>
                <a:blip r:embed="rId2"/>
              </a:buBlip>
              <a:defRPr sz="3966">
                <a:solidFill>
                  <a:srgbClr val="000000"/>
                </a:solidFill>
              </a:defRPr>
            </a:pPr>
            <a:r>
              <a:t>造纸术（751年恒罗斯战役）与阿拉伯发达的图书馆事业</a:t>
            </a:r>
            <a:endParaRPr sz="1700"/>
          </a:p>
          <a:p>
            <a:pPr marL="825640" indent="-362725" defTabSz="457200">
              <a:lnSpc>
                <a:spcPct val="120000"/>
              </a:lnSpc>
              <a:spcBef>
                <a:spcPts val="0"/>
              </a:spcBef>
              <a:buBlip>
                <a:blip r:embed="rId2"/>
              </a:buBlip>
              <a:defRPr sz="3433">
                <a:solidFill>
                  <a:srgbClr val="000000"/>
                </a:solidFill>
              </a:defRPr>
            </a:pPr>
            <a:r>
              <a:t>撒马尔罕（751）、巴格达（793）、开罗（900）、摩洛哥（1100）、西班牙（1150）开办造纸厂。</a:t>
            </a:r>
          </a:p>
          <a:p>
            <a:pPr marL="825640" indent="-362725" defTabSz="457200">
              <a:lnSpc>
                <a:spcPct val="120000"/>
              </a:lnSpc>
              <a:spcBef>
                <a:spcPts val="0"/>
              </a:spcBef>
              <a:buBlip>
                <a:blip r:embed="rId2"/>
              </a:buBlip>
              <a:defRPr sz="3433">
                <a:solidFill>
                  <a:srgbClr val="000000"/>
                </a:solidFill>
              </a:defRPr>
            </a:pPr>
            <a:r>
              <a:t>未出现印刷术。</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智慧馆"/>
          <p:cNvSpPr txBox="1">
            <a:spLocks noGrp="1"/>
          </p:cNvSpPr>
          <p:nvPr>
            <p:ph type="title"/>
          </p:nvPr>
        </p:nvSpPr>
        <p:spPr>
          <a:prstGeom prst="rect">
            <a:avLst/>
          </a:prstGeom>
        </p:spPr>
        <p:txBody>
          <a:bodyPr/>
          <a:lstStyle/>
          <a:p>
            <a:r>
              <a:t>智慧馆</a:t>
            </a:r>
          </a:p>
        </p:txBody>
      </p:sp>
      <p:sp>
        <p:nvSpPr>
          <p:cNvPr id="193" name="830年巴格达创立的“智慧馆”(Bayt al-Hikma, the House of  Wisdom)，与亚历山大里亚的缪斯宫相似，设有2个天文台、1个翻译馆、1个图书馆…"/>
          <p:cNvSpPr txBox="1">
            <a:spLocks noGrp="1"/>
          </p:cNvSpPr>
          <p:nvPr>
            <p:ph type="body" idx="1"/>
          </p:nvPr>
        </p:nvSpPr>
        <p:spPr>
          <a:prstGeom prst="rect">
            <a:avLst/>
          </a:prstGeom>
        </p:spPr>
        <p:txBody>
          <a:bodyPr/>
          <a:lstStyle/>
          <a:p>
            <a:pPr marL="398676" indent="-398676" defTabSz="425195">
              <a:lnSpc>
                <a:spcPct val="120000"/>
              </a:lnSpc>
              <a:spcBef>
                <a:spcPts val="0"/>
              </a:spcBef>
              <a:buBlip>
                <a:blip r:embed="rId2"/>
              </a:buBlip>
              <a:defRPr sz="3224">
                <a:solidFill>
                  <a:srgbClr val="000000"/>
                </a:solidFill>
              </a:defRPr>
            </a:pPr>
            <a:r>
              <a:t>830年巴格达创立的“智慧馆”(Bayt al-Hikma, the House of  Wisdom)，与亚历山大里亚的缪斯宫相似，设有2个天文台、1个翻译馆、1个图书馆</a:t>
            </a:r>
            <a:endParaRPr sz="1116"/>
          </a:p>
          <a:p>
            <a:pPr marL="398676" indent="-398676" defTabSz="425195">
              <a:lnSpc>
                <a:spcPct val="120000"/>
              </a:lnSpc>
              <a:spcBef>
                <a:spcPts val="0"/>
              </a:spcBef>
              <a:buBlip>
                <a:blip r:embed="rId2"/>
              </a:buBlip>
              <a:defRPr sz="3224">
                <a:solidFill>
                  <a:srgbClr val="000000"/>
                </a:solidFill>
              </a:defRPr>
            </a:pPr>
            <a:r>
              <a:t>10世纪开罗有一所智慧馆，藏书200万册</a:t>
            </a:r>
            <a:endParaRPr sz="1116"/>
          </a:p>
          <a:p>
            <a:pPr marL="398676" indent="-398676" defTabSz="425195">
              <a:lnSpc>
                <a:spcPct val="120000"/>
              </a:lnSpc>
              <a:spcBef>
                <a:spcPts val="0"/>
              </a:spcBef>
              <a:buBlip>
                <a:blip r:embed="rId2"/>
              </a:buBlip>
              <a:defRPr sz="3224">
                <a:solidFill>
                  <a:srgbClr val="000000"/>
                </a:solidFill>
              </a:defRPr>
            </a:pPr>
            <a:r>
              <a:t>13世纪巴格达有30多所学馆（Madrasa）</a:t>
            </a:r>
            <a:endParaRPr sz="1116"/>
          </a:p>
          <a:p>
            <a:pPr marL="398676" indent="-398676" defTabSz="425195">
              <a:lnSpc>
                <a:spcPct val="120000"/>
              </a:lnSpc>
              <a:spcBef>
                <a:spcPts val="0"/>
              </a:spcBef>
              <a:buBlip>
                <a:blip r:embed="rId2"/>
              </a:buBlip>
              <a:defRPr sz="3224">
                <a:solidFill>
                  <a:srgbClr val="000000"/>
                </a:solidFill>
              </a:defRPr>
            </a:pPr>
            <a:r>
              <a:t>阿维森纳（980－1037）对布哈拉城皇家图书馆的描述：</a:t>
            </a:r>
            <a:endParaRPr sz="1116"/>
          </a:p>
          <a:p>
            <a:pPr marL="767845" indent="-337334" defTabSz="425195">
              <a:lnSpc>
                <a:spcPct val="120000"/>
              </a:lnSpc>
              <a:spcBef>
                <a:spcPts val="0"/>
              </a:spcBef>
              <a:buBlip>
                <a:blip r:embed="rId2"/>
              </a:buBlip>
              <a:defRPr sz="2727">
                <a:solidFill>
                  <a:srgbClr val="000000"/>
                </a:solidFill>
              </a:defRPr>
            </a:pPr>
            <a:r>
              <a:t>我在那里看到许多放满图书的房间，装有图书的书箱摞成一层又一层。……各门类的科学图书也单独有一个房间。我翻阅了一下古希腊作者的著作目录，查找我需要的图书。在这里的收藏中，我看到了极少有人听见过书名的图书。</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百年翻译运动"/>
          <p:cNvSpPr txBox="1">
            <a:spLocks noGrp="1"/>
          </p:cNvSpPr>
          <p:nvPr>
            <p:ph type="title"/>
          </p:nvPr>
        </p:nvSpPr>
        <p:spPr>
          <a:prstGeom prst="rect">
            <a:avLst/>
          </a:prstGeom>
        </p:spPr>
        <p:txBody>
          <a:bodyPr/>
          <a:lstStyle/>
          <a:p>
            <a:r>
              <a:t>百年翻译运动</a:t>
            </a:r>
          </a:p>
        </p:txBody>
      </p:sp>
      <p:sp>
        <p:nvSpPr>
          <p:cNvPr id="196" name="波斯和印度的早期影响…"/>
          <p:cNvSpPr txBox="1">
            <a:spLocks noGrp="1"/>
          </p:cNvSpPr>
          <p:nvPr>
            <p:ph type="body" idx="1"/>
          </p:nvPr>
        </p:nvSpPr>
        <p:spPr>
          <a:prstGeom prst="rect">
            <a:avLst/>
          </a:prstGeom>
        </p:spPr>
        <p:txBody>
          <a:bodyPr/>
          <a:lstStyle/>
          <a:p>
            <a:pPr marL="318542" indent="-318542" defTabSz="420623">
              <a:lnSpc>
                <a:spcPct val="120000"/>
              </a:lnSpc>
              <a:spcBef>
                <a:spcPts val="0"/>
              </a:spcBef>
              <a:buBlip>
                <a:blip r:embed="rId2"/>
              </a:buBlip>
              <a:defRPr sz="3864">
                <a:solidFill>
                  <a:srgbClr val="000000"/>
                </a:solidFill>
              </a:defRPr>
            </a:pPr>
            <a:r>
              <a:t>波斯和印度的早期影响</a:t>
            </a:r>
            <a:endParaRPr sz="2392"/>
          </a:p>
          <a:p>
            <a:pPr marL="698918" indent="-273036" defTabSz="420623">
              <a:lnSpc>
                <a:spcPct val="120000"/>
              </a:lnSpc>
              <a:spcBef>
                <a:spcPts val="0"/>
              </a:spcBef>
              <a:buBlip>
                <a:blip r:embed="rId2"/>
              </a:buBlip>
              <a:defRPr sz="3496">
                <a:solidFill>
                  <a:srgbClr val="000000"/>
                </a:solidFill>
              </a:defRPr>
            </a:pPr>
            <a:r>
              <a:t>希腊学者由基督教拉丁世界逃到波斯</a:t>
            </a:r>
            <a:endParaRPr sz="2392"/>
          </a:p>
          <a:p>
            <a:pPr marL="698918" indent="-273036" defTabSz="420623">
              <a:lnSpc>
                <a:spcPct val="120000"/>
              </a:lnSpc>
              <a:spcBef>
                <a:spcPts val="0"/>
              </a:spcBef>
              <a:buBlip>
                <a:blip r:embed="rId2"/>
              </a:buBlip>
              <a:defRPr sz="3496">
                <a:solidFill>
                  <a:srgbClr val="000000"/>
                </a:solidFill>
              </a:defRPr>
            </a:pPr>
            <a:r>
              <a:t>印度发达的天文学和数学</a:t>
            </a:r>
            <a:endParaRPr sz="2392"/>
          </a:p>
          <a:p>
            <a:pPr marL="318542" indent="-318542" defTabSz="420623">
              <a:lnSpc>
                <a:spcPct val="120000"/>
              </a:lnSpc>
              <a:spcBef>
                <a:spcPts val="0"/>
              </a:spcBef>
              <a:buBlip>
                <a:blip r:embed="rId2"/>
              </a:buBlip>
              <a:defRPr sz="3864">
                <a:solidFill>
                  <a:srgbClr val="000000"/>
                </a:solidFill>
              </a:defRPr>
            </a:pPr>
            <a:r>
              <a:t>阿拉伯科学的希腊化：拜占廷的影响</a:t>
            </a:r>
          </a:p>
          <a:p>
            <a:pPr marL="318542" indent="-318542" defTabSz="420623">
              <a:lnSpc>
                <a:spcPct val="120000"/>
              </a:lnSpc>
              <a:spcBef>
                <a:spcPts val="0"/>
              </a:spcBef>
              <a:buBlip>
                <a:blip r:embed="rId2"/>
              </a:buBlip>
              <a:defRPr sz="3864">
                <a:solidFill>
                  <a:srgbClr val="000000"/>
                </a:solidFill>
              </a:defRPr>
            </a:pPr>
            <a:r>
              <a:t>希腊科学典籍的翻译</a:t>
            </a:r>
            <a:endParaRPr sz="2392"/>
          </a:p>
          <a:p>
            <a:pPr marL="857027" lvl="1" indent="-424719" defTabSz="420623">
              <a:lnSpc>
                <a:spcPct val="120000"/>
              </a:lnSpc>
              <a:spcBef>
                <a:spcPts val="0"/>
              </a:spcBef>
              <a:buBlip>
                <a:blip r:embed="rId2"/>
              </a:buBlip>
              <a:defRPr sz="3220">
                <a:solidFill>
                  <a:srgbClr val="0D0D0D"/>
                </a:solidFill>
              </a:defRPr>
            </a:pPr>
            <a:r>
              <a:t>780年，托勒密《天文学大成》译成阿拉伯文</a:t>
            </a:r>
          </a:p>
          <a:p>
            <a:pPr marL="857027" lvl="1" indent="-424719" defTabSz="420623">
              <a:lnSpc>
                <a:spcPct val="120000"/>
              </a:lnSpc>
              <a:spcBef>
                <a:spcPts val="0"/>
              </a:spcBef>
              <a:buBlip>
                <a:blip r:embed="rId2"/>
              </a:buBlip>
              <a:defRPr sz="3220">
                <a:solidFill>
                  <a:srgbClr val="0D0D0D"/>
                </a:solidFill>
              </a:defRPr>
            </a:pPr>
            <a:r>
              <a:t>782年，亚里士多德《范畴篇》译成阿拉伯文</a:t>
            </a:r>
          </a:p>
          <a:p>
            <a:pPr marL="857027" lvl="1" indent="-424719" defTabSz="420623">
              <a:lnSpc>
                <a:spcPct val="120000"/>
              </a:lnSpc>
              <a:spcBef>
                <a:spcPts val="0"/>
              </a:spcBef>
              <a:buBlip>
                <a:blip r:embed="rId2"/>
              </a:buBlip>
              <a:defRPr sz="3220">
                <a:solidFill>
                  <a:srgbClr val="0D0D0D"/>
                </a:solidFill>
              </a:defRPr>
            </a:pPr>
            <a:r>
              <a:t>800年，欧几里得《几何原本》译成阿拉伯文</a:t>
            </a:r>
          </a:p>
          <a:p>
            <a:pPr marL="857027" lvl="1" indent="-424719" defTabSz="420623">
              <a:lnSpc>
                <a:spcPct val="120000"/>
              </a:lnSpc>
              <a:spcBef>
                <a:spcPts val="0"/>
              </a:spcBef>
              <a:buBlip>
                <a:blip r:embed="rId2"/>
              </a:buBlip>
              <a:defRPr sz="3220">
                <a:solidFill>
                  <a:srgbClr val="0D0D0D"/>
                </a:solidFill>
              </a:defRPr>
            </a:pPr>
            <a:r>
              <a:t>900年，盖伦著作译出了129部</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炼金术（alchemy）"/>
          <p:cNvSpPr txBox="1">
            <a:spLocks noGrp="1"/>
          </p:cNvSpPr>
          <p:nvPr>
            <p:ph type="title"/>
          </p:nvPr>
        </p:nvSpPr>
        <p:spPr>
          <a:prstGeom prst="rect">
            <a:avLst/>
          </a:prstGeom>
        </p:spPr>
        <p:txBody>
          <a:bodyPr/>
          <a:lstStyle/>
          <a:p>
            <a:r>
              <a:t>炼金术（alchemy）</a:t>
            </a:r>
          </a:p>
        </p:txBody>
      </p:sp>
      <p:sp>
        <p:nvSpPr>
          <p:cNvPr id="199" name="炼金术：元素嬗变的理论与神秘实践…"/>
          <p:cNvSpPr txBox="1">
            <a:spLocks noGrp="1"/>
          </p:cNvSpPr>
          <p:nvPr>
            <p:ph type="body" idx="1"/>
          </p:nvPr>
        </p:nvSpPr>
        <p:spPr>
          <a:prstGeom prst="rect">
            <a:avLst/>
          </a:prstGeom>
        </p:spPr>
        <p:txBody>
          <a:bodyPr/>
          <a:lstStyle/>
          <a:p>
            <a:pPr marL="307169" indent="-307169" defTabSz="370331">
              <a:lnSpc>
                <a:spcPct val="120000"/>
              </a:lnSpc>
              <a:spcBef>
                <a:spcPts val="0"/>
              </a:spcBef>
              <a:buBlip>
                <a:blip r:embed="rId2"/>
              </a:buBlip>
              <a:defRPr sz="3483">
                <a:solidFill>
                  <a:srgbClr val="000000"/>
                </a:solidFill>
              </a:defRPr>
            </a:pPr>
            <a:r>
              <a:t>炼金术：元素嬗变的理论与神秘实践</a:t>
            </a:r>
          </a:p>
          <a:p>
            <a:pPr marL="687788" lvl="1" indent="-307169" defTabSz="370331">
              <a:lnSpc>
                <a:spcPct val="120000"/>
              </a:lnSpc>
              <a:spcBef>
                <a:spcPts val="0"/>
              </a:spcBef>
              <a:buBlip>
                <a:blip r:embed="rId2"/>
              </a:buBlip>
              <a:defRPr sz="3483">
                <a:solidFill>
                  <a:srgbClr val="000000"/>
                </a:solidFill>
              </a:defRPr>
            </a:pPr>
            <a:r>
              <a:t>希腊化埃及诞生chemeia，埃及的kheme（黑变），希腊语的cheo（熔合）chuma(金属铸锭）</a:t>
            </a:r>
          </a:p>
          <a:p>
            <a:pPr marL="687788" lvl="1" indent="-307169" defTabSz="370331">
              <a:lnSpc>
                <a:spcPct val="120000"/>
              </a:lnSpc>
              <a:spcBef>
                <a:spcPts val="0"/>
              </a:spcBef>
              <a:buBlip>
                <a:blip r:embed="rId2"/>
              </a:buBlip>
              <a:defRPr sz="3483">
                <a:solidFill>
                  <a:srgbClr val="000000"/>
                </a:solidFill>
              </a:defRPr>
            </a:pPr>
            <a:r>
              <a:t>希腊哲学的元素嬗变理论+埃及工匠冶金制金传统</a:t>
            </a:r>
          </a:p>
          <a:p>
            <a:pPr marL="307169" indent="-307169" defTabSz="370331">
              <a:lnSpc>
                <a:spcPct val="120000"/>
              </a:lnSpc>
              <a:spcBef>
                <a:spcPts val="0"/>
              </a:spcBef>
              <a:buBlip>
                <a:blip r:embed="rId2"/>
              </a:buBlip>
              <a:defRPr sz="3483">
                <a:solidFill>
                  <a:srgbClr val="000000"/>
                </a:solidFill>
              </a:defRPr>
            </a:pPr>
            <a:r>
              <a:t>10世纪，伊斯兰世界把三重伟大的赫尔墨斯（Hermes Trismegestus）（Mercury, Thoth）看成是炼金术的创始人 ，拉丁西方把他看成是摩西同代先知或前身</a:t>
            </a:r>
          </a:p>
          <a:p>
            <a:pPr marL="307169" indent="-307169" defTabSz="370331">
              <a:lnSpc>
                <a:spcPct val="120000"/>
              </a:lnSpc>
              <a:spcBef>
                <a:spcPts val="0"/>
              </a:spcBef>
              <a:buBlip>
                <a:blip r:embed="rId2"/>
              </a:buBlip>
              <a:defRPr sz="3483">
                <a:solidFill>
                  <a:srgbClr val="000000"/>
                </a:solidFill>
              </a:defRPr>
            </a:pPr>
            <a:r>
              <a:t>阿拉伯文称Al-kimiya</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本讲要目"/>
          <p:cNvSpPr txBox="1">
            <a:spLocks noGrp="1"/>
          </p:cNvSpPr>
          <p:nvPr>
            <p:ph type="title"/>
          </p:nvPr>
        </p:nvSpPr>
        <p:spPr>
          <a:prstGeom prst="rect">
            <a:avLst/>
          </a:prstGeom>
        </p:spPr>
        <p:txBody>
          <a:bodyPr/>
          <a:lstStyle/>
          <a:p>
            <a:r>
              <a:t>本讲要目</a:t>
            </a:r>
          </a:p>
        </p:txBody>
      </p:sp>
      <p:sp>
        <p:nvSpPr>
          <p:cNvPr id="150" name="欧洲黑暗年代…"/>
          <p:cNvSpPr txBox="1">
            <a:spLocks noGrp="1"/>
          </p:cNvSpPr>
          <p:nvPr>
            <p:ph type="body" idx="1"/>
          </p:nvPr>
        </p:nvSpPr>
        <p:spPr>
          <a:prstGeom prst="rect">
            <a:avLst/>
          </a:prstGeom>
        </p:spPr>
        <p:txBody>
          <a:bodyPr/>
          <a:lstStyle/>
          <a:p>
            <a:pPr>
              <a:buBlip>
                <a:blip r:embed="rId2"/>
              </a:buBlip>
            </a:pPr>
            <a:r>
              <a:t>欧洲黑暗年代</a:t>
            </a:r>
          </a:p>
          <a:p>
            <a:pPr>
              <a:buBlip>
                <a:blip r:embed="rId2"/>
              </a:buBlip>
            </a:pPr>
            <a:r>
              <a:t>伊斯兰科学</a:t>
            </a:r>
          </a:p>
          <a:p>
            <a:pPr>
              <a:buBlip>
                <a:blip r:embed="rId2"/>
              </a:buBlip>
            </a:pPr>
            <a:r>
              <a:t>欧洲技术革命</a:t>
            </a:r>
          </a:p>
          <a:p>
            <a:pPr>
              <a:buBlip>
                <a:blip r:embed="rId2"/>
              </a:buBlip>
            </a:pPr>
            <a:r>
              <a:t>教皇革命</a:t>
            </a:r>
          </a:p>
          <a:p>
            <a:pPr>
              <a:buBlip>
                <a:blip r:embed="rId2"/>
              </a:buBlip>
            </a:pPr>
            <a:r>
              <a:t>大学的诞生</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炼金术"/>
          <p:cNvSpPr txBox="1">
            <a:spLocks noGrp="1"/>
          </p:cNvSpPr>
          <p:nvPr>
            <p:ph type="title"/>
          </p:nvPr>
        </p:nvSpPr>
        <p:spPr>
          <a:prstGeom prst="rect">
            <a:avLst/>
          </a:prstGeom>
        </p:spPr>
        <p:txBody>
          <a:bodyPr/>
          <a:lstStyle/>
          <a:p>
            <a:r>
              <a:t>炼金术</a:t>
            </a:r>
          </a:p>
        </p:txBody>
      </p:sp>
      <p:sp>
        <p:nvSpPr>
          <p:cNvPr id="202" name="贾比尔（Jabir ibn Hayyan, 720－815），可能是9-10世纪的作者…"/>
          <p:cNvSpPr txBox="1">
            <a:spLocks noGrp="1"/>
          </p:cNvSpPr>
          <p:nvPr>
            <p:ph type="body" idx="1"/>
          </p:nvPr>
        </p:nvSpPr>
        <p:spPr>
          <a:prstGeom prst="rect">
            <a:avLst/>
          </a:prstGeom>
        </p:spPr>
        <p:txBody>
          <a:bodyPr/>
          <a:lstStyle/>
          <a:p>
            <a:pPr marL="348883" indent="-348883" defTabSz="420623">
              <a:lnSpc>
                <a:spcPct val="120000"/>
              </a:lnSpc>
              <a:spcBef>
                <a:spcPts val="0"/>
              </a:spcBef>
              <a:buBlip>
                <a:blip r:embed="rId2"/>
              </a:buBlip>
              <a:defRPr sz="2821">
                <a:solidFill>
                  <a:srgbClr val="000000"/>
                </a:solidFill>
              </a:defRPr>
            </a:pPr>
            <a:r>
              <a:t>贾比尔（Jabir ibn Hayyan, 720－815），可能是9-10世纪的作者</a:t>
            </a:r>
          </a:p>
          <a:p>
            <a:pPr marL="781191" lvl="1" indent="-348883" defTabSz="420623">
              <a:lnSpc>
                <a:spcPct val="120000"/>
              </a:lnSpc>
              <a:spcBef>
                <a:spcPts val="0"/>
              </a:spcBef>
              <a:buBlip>
                <a:blip r:embed="rId2"/>
              </a:buBlip>
              <a:defRPr sz="2821">
                <a:solidFill>
                  <a:srgbClr val="000000"/>
                </a:solidFill>
              </a:defRPr>
            </a:pPr>
            <a:r>
              <a:t>七大金属：</a:t>
            </a:r>
            <a:r>
              <a:rPr>
                <a:solidFill>
                  <a:srgbClr val="FF2600"/>
                </a:solidFill>
              </a:rPr>
              <a:t>金银</a:t>
            </a:r>
            <a:r>
              <a:t>铜铁锡铅汞</a:t>
            </a:r>
          </a:p>
          <a:p>
            <a:pPr marL="781191" lvl="1" indent="-348883" defTabSz="420623">
              <a:lnSpc>
                <a:spcPct val="120000"/>
              </a:lnSpc>
              <a:spcBef>
                <a:spcPts val="0"/>
              </a:spcBef>
              <a:buBlip>
                <a:blip r:embed="rId2"/>
              </a:buBlip>
              <a:defRPr sz="2821">
                <a:solidFill>
                  <a:srgbClr val="000000"/>
                </a:solidFill>
              </a:defRPr>
            </a:pPr>
            <a:r>
              <a:t>硫（易燃）和汞（塑熔）二组分理论</a:t>
            </a:r>
          </a:p>
          <a:p>
            <a:pPr marL="781191" lvl="1" indent="-348883" defTabSz="420623">
              <a:lnSpc>
                <a:spcPct val="120000"/>
              </a:lnSpc>
              <a:spcBef>
                <a:spcPts val="0"/>
              </a:spcBef>
              <a:buBlip>
                <a:blip r:embed="rId2"/>
              </a:buBlip>
              <a:defRPr sz="2821">
                <a:solidFill>
                  <a:srgbClr val="000000"/>
                </a:solidFill>
              </a:defRPr>
            </a:pPr>
            <a:r>
              <a:t>硫的精细标明了金属的贵贱</a:t>
            </a:r>
            <a:endParaRPr sz="1104"/>
          </a:p>
          <a:p>
            <a:pPr marL="348883" indent="-348883" defTabSz="420623">
              <a:lnSpc>
                <a:spcPct val="120000"/>
              </a:lnSpc>
              <a:spcBef>
                <a:spcPts val="0"/>
              </a:spcBef>
              <a:buBlip>
                <a:blip r:embed="rId2"/>
              </a:buBlip>
              <a:defRPr sz="2821">
                <a:solidFill>
                  <a:srgbClr val="000000"/>
                </a:solidFill>
              </a:defRPr>
            </a:pPr>
            <a:r>
              <a:t>阿尔·拉齐（al-Razi，865－923）</a:t>
            </a:r>
          </a:p>
          <a:p>
            <a:pPr marL="781191" lvl="1" indent="-348883" defTabSz="420623">
              <a:lnSpc>
                <a:spcPct val="120000"/>
              </a:lnSpc>
              <a:spcBef>
                <a:spcPts val="0"/>
              </a:spcBef>
              <a:buBlip>
                <a:blip r:embed="rId2"/>
              </a:buBlip>
              <a:defRPr sz="2821">
                <a:solidFill>
                  <a:srgbClr val="000000"/>
                </a:solidFill>
              </a:defRPr>
            </a:pPr>
            <a:r>
              <a:t>三组分理论：汞、硫、盐</a:t>
            </a:r>
          </a:p>
          <a:p>
            <a:pPr marL="781191" lvl="1" indent="-348883" defTabSz="420623">
              <a:lnSpc>
                <a:spcPct val="120000"/>
              </a:lnSpc>
              <a:spcBef>
                <a:spcPts val="0"/>
              </a:spcBef>
              <a:buBlip>
                <a:blip r:embed="rId2"/>
              </a:buBlip>
              <a:defRPr sz="2821">
                <a:solidFill>
                  <a:srgbClr val="000000"/>
                </a:solidFill>
              </a:defRPr>
            </a:pPr>
            <a:r>
              <a:t>《秘密的秘密》如同实验手册：仪器、熔炉，蒸馏与升华，配方。不限于制金</a:t>
            </a:r>
            <a:endParaRPr sz="1104"/>
          </a:p>
          <a:p>
            <a:pPr marL="348883" indent="-348883" defTabSz="420623">
              <a:lnSpc>
                <a:spcPct val="120000"/>
              </a:lnSpc>
              <a:spcBef>
                <a:spcPts val="0"/>
              </a:spcBef>
              <a:buBlip>
                <a:blip r:embed="rId2"/>
              </a:buBlip>
              <a:defRPr sz="2821">
                <a:solidFill>
                  <a:srgbClr val="000000"/>
                </a:solidFill>
              </a:defRPr>
            </a:pPr>
            <a:r>
              <a:t>碱（alkali)、酒精（alcohol)、糖（sugar)</a:t>
            </a:r>
            <a:endParaRPr sz="1104"/>
          </a:p>
          <a:p>
            <a:pPr marL="348883" indent="-348883" defTabSz="420623">
              <a:lnSpc>
                <a:spcPct val="120000"/>
              </a:lnSpc>
              <a:spcBef>
                <a:spcPts val="0"/>
              </a:spcBef>
              <a:buBlip>
                <a:blip r:embed="rId2"/>
              </a:buBlip>
              <a:defRPr sz="2821">
                <a:solidFill>
                  <a:srgbClr val="000000"/>
                </a:solidFill>
              </a:defRPr>
            </a:pPr>
            <a:r>
              <a:t>实验仪器和设备：坩埚、长颈瓶、净化瓶</a:t>
            </a:r>
          </a:p>
          <a:p>
            <a:pPr marL="348883" indent="-348883" defTabSz="420623">
              <a:lnSpc>
                <a:spcPct val="120000"/>
              </a:lnSpc>
              <a:spcBef>
                <a:spcPts val="0"/>
              </a:spcBef>
              <a:buBlip>
                <a:blip r:embed="rId2"/>
              </a:buBlip>
              <a:defRPr sz="2821">
                <a:solidFill>
                  <a:srgbClr val="000000"/>
                </a:solidFill>
              </a:defRPr>
            </a:pPr>
            <a:r>
              <a:t>实验手段：溶解、煅烧、蒸馏、腐化、发酵、升化</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数学"/>
          <p:cNvSpPr txBox="1">
            <a:spLocks noGrp="1"/>
          </p:cNvSpPr>
          <p:nvPr>
            <p:ph type="title"/>
          </p:nvPr>
        </p:nvSpPr>
        <p:spPr>
          <a:prstGeom prst="rect">
            <a:avLst/>
          </a:prstGeom>
        </p:spPr>
        <p:txBody>
          <a:bodyPr/>
          <a:lstStyle/>
          <a:p>
            <a:r>
              <a:t>数学</a:t>
            </a:r>
          </a:p>
        </p:txBody>
      </p:sp>
      <p:sp>
        <p:nvSpPr>
          <p:cNvPr id="205" name="伊本·穆萨（Ibn Musa, 790－850），生于波斯北部的花拉子米(al-Khwarizmi)，故常被称为“花拉子米”。…"/>
          <p:cNvSpPr txBox="1">
            <a:spLocks noGrp="1"/>
          </p:cNvSpPr>
          <p:nvPr>
            <p:ph type="body" idx="1"/>
          </p:nvPr>
        </p:nvSpPr>
        <p:spPr>
          <a:prstGeom prst="rect">
            <a:avLst/>
          </a:prstGeom>
        </p:spPr>
        <p:txBody>
          <a:bodyPr/>
          <a:lstStyle/>
          <a:p>
            <a:pPr marL="428684" indent="-428684" defTabSz="457200">
              <a:lnSpc>
                <a:spcPct val="120000"/>
              </a:lnSpc>
              <a:spcBef>
                <a:spcPts val="0"/>
              </a:spcBef>
              <a:buBlip>
                <a:blip r:embed="rId2"/>
              </a:buBlip>
              <a:defRPr sz="3466">
                <a:solidFill>
                  <a:srgbClr val="000000"/>
                </a:solidFill>
              </a:defRPr>
            </a:pPr>
            <a:r>
              <a:t>伊本·穆萨（Ibn Musa, 790－850），生于波斯北部的花拉子米(al-Khwarizmi)，故常被称为“花拉子米”。</a:t>
            </a:r>
            <a:endParaRPr sz="1200"/>
          </a:p>
          <a:p>
            <a:pPr marL="428684" indent="-428684" defTabSz="457200">
              <a:lnSpc>
                <a:spcPct val="120000"/>
              </a:lnSpc>
              <a:spcBef>
                <a:spcPts val="0"/>
              </a:spcBef>
              <a:buBlip>
                <a:blip r:embed="rId2"/>
              </a:buBlip>
              <a:defRPr sz="3466">
                <a:solidFill>
                  <a:srgbClr val="000000"/>
                </a:solidFill>
              </a:defRPr>
            </a:pPr>
            <a:endParaRPr sz="1200"/>
          </a:p>
          <a:p>
            <a:pPr marL="428684" indent="-428684" defTabSz="457200">
              <a:lnSpc>
                <a:spcPct val="120000"/>
              </a:lnSpc>
              <a:spcBef>
                <a:spcPts val="0"/>
              </a:spcBef>
              <a:buBlip>
                <a:blip r:embed="rId2"/>
              </a:buBlip>
              <a:defRPr sz="3466">
                <a:solidFill>
                  <a:srgbClr val="000000"/>
                </a:solidFill>
              </a:defRPr>
            </a:pPr>
            <a:r>
              <a:t>《还原和化简的科学》对近代西方数学影响极大</a:t>
            </a:r>
          </a:p>
          <a:p>
            <a:pPr marL="898584" lvl="1" indent="-428684" defTabSz="457200">
              <a:lnSpc>
                <a:spcPct val="120000"/>
              </a:lnSpc>
              <a:spcBef>
                <a:spcPts val="0"/>
              </a:spcBef>
              <a:buBlip>
                <a:blip r:embed="rId2"/>
              </a:buBlip>
              <a:defRPr sz="3466">
                <a:solidFill>
                  <a:srgbClr val="000000"/>
                </a:solidFill>
              </a:defRPr>
            </a:pPr>
            <a:r>
              <a:t>整理印度数学，引入印度数字、零、分数表达式、负数、无理数</a:t>
            </a:r>
          </a:p>
          <a:p>
            <a:pPr marL="898584" lvl="1" indent="-428684" defTabSz="457200">
              <a:lnSpc>
                <a:spcPct val="120000"/>
              </a:lnSpc>
              <a:spcBef>
                <a:spcPts val="0"/>
              </a:spcBef>
              <a:buBlip>
                <a:blip r:embed="rId2"/>
              </a:buBlip>
              <a:defRPr sz="3466">
                <a:solidFill>
                  <a:srgbClr val="000000"/>
                </a:solidFill>
              </a:defRPr>
            </a:pPr>
            <a:r>
              <a:t>还原（al-jabr)译成拉丁文成了algebra</a:t>
            </a:r>
            <a:endParaRPr sz="1200"/>
          </a:p>
          <a:p>
            <a:pPr marL="428684" indent="-428684" defTabSz="457200">
              <a:lnSpc>
                <a:spcPct val="120000"/>
              </a:lnSpc>
              <a:spcBef>
                <a:spcPts val="0"/>
              </a:spcBef>
              <a:buBlip>
                <a:blip r:embed="rId2"/>
              </a:buBlip>
              <a:defRPr sz="3466">
                <a:solidFill>
                  <a:srgbClr val="000000"/>
                </a:solidFill>
              </a:defRPr>
            </a:pPr>
            <a:r>
              <a:t>穆斯林发明三角函数</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天文学"/>
          <p:cNvSpPr txBox="1">
            <a:spLocks noGrp="1"/>
          </p:cNvSpPr>
          <p:nvPr>
            <p:ph type="title"/>
          </p:nvPr>
        </p:nvSpPr>
        <p:spPr>
          <a:prstGeom prst="rect">
            <a:avLst/>
          </a:prstGeom>
        </p:spPr>
        <p:txBody>
          <a:bodyPr/>
          <a:lstStyle/>
          <a:p>
            <a:r>
              <a:t>天文学</a:t>
            </a:r>
          </a:p>
        </p:txBody>
      </p:sp>
      <p:sp>
        <p:nvSpPr>
          <p:cNvPr id="208" name="伊斯兰的太阴历…"/>
          <p:cNvSpPr txBox="1">
            <a:spLocks noGrp="1"/>
          </p:cNvSpPr>
          <p:nvPr>
            <p:ph type="body" idx="1"/>
          </p:nvPr>
        </p:nvSpPr>
        <p:spPr>
          <a:prstGeom prst="rect">
            <a:avLst/>
          </a:prstGeom>
        </p:spPr>
        <p:txBody>
          <a:bodyPr/>
          <a:lstStyle/>
          <a:p>
            <a:pPr marL="308155" indent="-308155" defTabSz="406908">
              <a:lnSpc>
                <a:spcPct val="120000"/>
              </a:lnSpc>
              <a:spcBef>
                <a:spcPts val="0"/>
              </a:spcBef>
              <a:buBlip>
                <a:blip r:embed="rId2"/>
              </a:buBlip>
              <a:defRPr sz="3648">
                <a:solidFill>
                  <a:srgbClr val="000000"/>
                </a:solidFill>
              </a:defRPr>
            </a:pPr>
            <a:r>
              <a:t>伊斯兰的太阴历</a:t>
            </a:r>
            <a:endParaRPr sz="2225"/>
          </a:p>
          <a:p>
            <a:pPr marL="308155" indent="-308155" defTabSz="406908">
              <a:lnSpc>
                <a:spcPct val="120000"/>
              </a:lnSpc>
              <a:spcBef>
                <a:spcPts val="0"/>
              </a:spcBef>
              <a:buBlip>
                <a:blip r:embed="rId2"/>
              </a:buBlip>
              <a:defRPr sz="3648">
                <a:solidFill>
                  <a:srgbClr val="000000"/>
                </a:solidFill>
              </a:defRPr>
            </a:pPr>
            <a:r>
              <a:t>宗教的需要：新月问题，定时定向祈祷问题</a:t>
            </a:r>
            <a:endParaRPr sz="2225"/>
          </a:p>
          <a:p>
            <a:pPr marL="308155" indent="-308155" defTabSz="406908">
              <a:lnSpc>
                <a:spcPct val="120000"/>
              </a:lnSpc>
              <a:spcBef>
                <a:spcPts val="0"/>
              </a:spcBef>
              <a:buBlip>
                <a:blip r:embed="rId2"/>
              </a:buBlip>
              <a:defRPr sz="3648">
                <a:solidFill>
                  <a:srgbClr val="000000"/>
                </a:solidFill>
              </a:defRPr>
            </a:pPr>
            <a:r>
              <a:t>政治的需要：王室相信占星术（但宗教当局反对），托勒密《占星四书》</a:t>
            </a:r>
          </a:p>
          <a:p>
            <a:pPr marL="308155" indent="-308155" defTabSz="406908">
              <a:lnSpc>
                <a:spcPct val="120000"/>
              </a:lnSpc>
              <a:spcBef>
                <a:spcPts val="0"/>
              </a:spcBef>
              <a:buBlip>
                <a:blip r:embed="rId2"/>
              </a:buBlip>
              <a:defRPr sz="3648">
                <a:solidFill>
                  <a:srgbClr val="000000"/>
                </a:solidFill>
              </a:defRPr>
            </a:pPr>
            <a:r>
              <a:t>主要成就：天文观测、天文仪器的改进</a:t>
            </a:r>
          </a:p>
          <a:p>
            <a:pPr marL="726366" lvl="1" indent="-308155" defTabSz="406908">
              <a:lnSpc>
                <a:spcPct val="120000"/>
              </a:lnSpc>
              <a:spcBef>
                <a:spcPts val="0"/>
              </a:spcBef>
              <a:buBlip>
                <a:blip r:embed="rId2"/>
              </a:buBlip>
              <a:defRPr sz="3648">
                <a:solidFill>
                  <a:srgbClr val="000000"/>
                </a:solidFill>
              </a:defRPr>
            </a:pPr>
            <a:r>
              <a:t>星盘、墙象限仪</a:t>
            </a:r>
            <a:endParaRPr sz="2225"/>
          </a:p>
          <a:p>
            <a:pPr marL="308155" indent="-308155" defTabSz="406908">
              <a:lnSpc>
                <a:spcPct val="120000"/>
              </a:lnSpc>
              <a:spcBef>
                <a:spcPts val="0"/>
              </a:spcBef>
              <a:buBlip>
                <a:blip r:embed="rId2"/>
              </a:buBlip>
              <a:defRPr sz="3648">
                <a:solidFill>
                  <a:srgbClr val="000000"/>
                </a:solidFill>
              </a:defRPr>
            </a:pPr>
            <a:r>
              <a:t>天文台的设立</a:t>
            </a:r>
            <a:endParaRPr sz="2225"/>
          </a:p>
          <a:p>
            <a:pPr marL="676127" indent="-264133" defTabSz="406908">
              <a:lnSpc>
                <a:spcPct val="120000"/>
              </a:lnSpc>
              <a:spcBef>
                <a:spcPts val="0"/>
              </a:spcBef>
              <a:buBlip>
                <a:blip r:embed="rId2"/>
              </a:buBlip>
              <a:defRPr sz="3293">
                <a:solidFill>
                  <a:srgbClr val="000000"/>
                </a:solidFill>
              </a:defRPr>
            </a:pPr>
            <a:r>
              <a:t>巴格达（828），第一个</a:t>
            </a:r>
            <a:endParaRPr sz="2225"/>
          </a:p>
          <a:p>
            <a:pPr marL="676127" indent="-264133" defTabSz="406908">
              <a:lnSpc>
                <a:spcPct val="120000"/>
              </a:lnSpc>
              <a:spcBef>
                <a:spcPts val="0"/>
              </a:spcBef>
              <a:buBlip>
                <a:blip r:embed="rId2"/>
              </a:buBlip>
              <a:defRPr sz="3293">
                <a:solidFill>
                  <a:srgbClr val="000000"/>
                </a:solidFill>
              </a:defRPr>
            </a:pPr>
            <a:r>
              <a:t>马拉盖（1259），最大的</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maragheh_observatory_193891.jpg" descr="maragheh_observatory_193891.jpg"/>
          <p:cNvPicPr>
            <a:picLocks noGrp="1"/>
          </p:cNvPicPr>
          <p:nvPr>
            <p:ph type="pic" idx="21"/>
          </p:nvPr>
        </p:nvPicPr>
        <p:blipFill>
          <a:blip r:embed="rId2"/>
          <a:srcRect l="5833" r="5833"/>
          <a:stretch>
            <a:fillRect/>
          </a:stretch>
        </p:blipFill>
        <p:spPr>
          <a:xfrm>
            <a:off x="0" y="0"/>
            <a:ext cx="13004800" cy="975360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astronomical_observatories_07.jpg" descr="astronomical_observatories_07.jpg"/>
          <p:cNvPicPr>
            <a:picLocks noGrp="1"/>
          </p:cNvPicPr>
          <p:nvPr>
            <p:ph type="pic" idx="21"/>
          </p:nvPr>
        </p:nvPicPr>
        <p:blipFill>
          <a:blip r:embed="rId2"/>
          <a:srcRect t="1622" b="1622"/>
          <a:stretch>
            <a:fillRect/>
          </a:stretch>
        </p:blipFill>
        <p:spPr>
          <a:xfrm>
            <a:off x="0" y="0"/>
            <a:ext cx="13004800" cy="975360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55057689-old-arabic-astrolabe.jpg" descr="55057689-old-arabic-astrolabe.jpg"/>
          <p:cNvPicPr>
            <a:picLocks noGrp="1"/>
          </p:cNvPicPr>
          <p:nvPr>
            <p:ph type="pic" idx="21"/>
          </p:nvPr>
        </p:nvPicPr>
        <p:blipFill>
          <a:blip r:embed="rId2"/>
          <a:srcRect l="3179" r="3179"/>
          <a:stretch>
            <a:fillRect/>
          </a:stretch>
        </p:blipFill>
        <p:spPr>
          <a:xfrm>
            <a:off x="0" y="0"/>
            <a:ext cx="13004800" cy="975360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天文学"/>
          <p:cNvSpPr txBox="1">
            <a:spLocks noGrp="1"/>
          </p:cNvSpPr>
          <p:nvPr>
            <p:ph type="title"/>
          </p:nvPr>
        </p:nvSpPr>
        <p:spPr>
          <a:prstGeom prst="rect">
            <a:avLst/>
          </a:prstGeom>
        </p:spPr>
        <p:txBody>
          <a:bodyPr/>
          <a:lstStyle>
            <a:lvl1pPr defTabSz="457200">
              <a:lnSpc>
                <a:spcPts val="9700"/>
              </a:lnSpc>
              <a:defRPr>
                <a:solidFill>
                  <a:srgbClr val="000000"/>
                </a:solidFill>
              </a:defRPr>
            </a:lvl1pPr>
          </a:lstStyle>
          <a:p>
            <a:r>
              <a:t>天文学</a:t>
            </a:r>
          </a:p>
        </p:txBody>
      </p:sp>
      <p:sp>
        <p:nvSpPr>
          <p:cNvPr id="217" name="阿尔巴塔尼（al-Battani, 858－929），土耳其人…"/>
          <p:cNvSpPr txBox="1">
            <a:spLocks noGrp="1"/>
          </p:cNvSpPr>
          <p:nvPr>
            <p:ph type="body" idx="1"/>
          </p:nvPr>
        </p:nvSpPr>
        <p:spPr>
          <a:prstGeom prst="rect">
            <a:avLst/>
          </a:prstGeom>
        </p:spPr>
        <p:txBody>
          <a:bodyPr/>
          <a:lstStyle/>
          <a:p>
            <a:pPr marL="402963" indent="-402963" defTabSz="429768">
              <a:lnSpc>
                <a:spcPct val="120000"/>
              </a:lnSpc>
              <a:spcBef>
                <a:spcPts val="0"/>
              </a:spcBef>
              <a:buBlip>
                <a:blip r:embed="rId2"/>
              </a:buBlip>
              <a:defRPr sz="3540">
                <a:solidFill>
                  <a:srgbClr val="000000"/>
                </a:solidFill>
              </a:defRPr>
            </a:pPr>
            <a:r>
              <a:t>阿尔巴塔尼（al-Battani, 858－929），土耳其人</a:t>
            </a:r>
          </a:p>
          <a:p>
            <a:pPr marL="844669" lvl="1" indent="-402963" defTabSz="429768">
              <a:lnSpc>
                <a:spcPct val="120000"/>
              </a:lnSpc>
              <a:spcBef>
                <a:spcPts val="0"/>
              </a:spcBef>
              <a:buBlip>
                <a:blip r:embed="rId2"/>
              </a:buBlip>
              <a:defRPr sz="3540">
                <a:solidFill>
                  <a:srgbClr val="000000"/>
                </a:solidFill>
              </a:defRPr>
            </a:pPr>
            <a:r>
              <a:t>天文仪器制造商的儿子</a:t>
            </a:r>
          </a:p>
          <a:p>
            <a:pPr marL="844669" lvl="1" indent="-402963" defTabSz="429768">
              <a:lnSpc>
                <a:spcPct val="120000"/>
              </a:lnSpc>
              <a:spcBef>
                <a:spcPts val="0"/>
              </a:spcBef>
              <a:buBlip>
                <a:blip r:embed="rId2"/>
              </a:buBlip>
              <a:defRPr sz="3540">
                <a:solidFill>
                  <a:srgbClr val="000000"/>
                </a:solidFill>
              </a:defRPr>
            </a:pPr>
            <a:r>
              <a:t>巴格达学习托勒密天文学</a:t>
            </a:r>
            <a:endParaRPr sz="1410"/>
          </a:p>
          <a:p>
            <a:pPr marL="844669" lvl="1" indent="-402963" defTabSz="429768">
              <a:lnSpc>
                <a:spcPct val="120000"/>
              </a:lnSpc>
              <a:spcBef>
                <a:spcPts val="0"/>
              </a:spcBef>
              <a:buBlip>
                <a:blip r:embed="rId2"/>
              </a:buBlip>
              <a:defRPr sz="3540">
                <a:solidFill>
                  <a:srgbClr val="000000"/>
                </a:solidFill>
              </a:defRPr>
            </a:pPr>
            <a:r>
              <a:t>修订和完善托勒密体系的观测数据</a:t>
            </a:r>
          </a:p>
          <a:p>
            <a:pPr marL="844669" lvl="1" indent="-402963" defTabSz="429768">
              <a:lnSpc>
                <a:spcPct val="120000"/>
              </a:lnSpc>
              <a:spcBef>
                <a:spcPts val="0"/>
              </a:spcBef>
              <a:buBlip>
                <a:blip r:embed="rId2"/>
              </a:buBlip>
              <a:defRPr sz="3540">
                <a:solidFill>
                  <a:srgbClr val="000000"/>
                </a:solidFill>
              </a:defRPr>
            </a:pPr>
            <a:r>
              <a:t>回归年长度的计算大为精确</a:t>
            </a:r>
          </a:p>
          <a:p>
            <a:pPr marL="844669" lvl="1" indent="-402963" defTabSz="429768">
              <a:lnSpc>
                <a:spcPct val="120000"/>
              </a:lnSpc>
              <a:spcBef>
                <a:spcPts val="0"/>
              </a:spcBef>
              <a:buBlip>
                <a:blip r:embed="rId2"/>
              </a:buBlip>
              <a:defRPr sz="3540">
                <a:solidFill>
                  <a:srgbClr val="000000"/>
                </a:solidFill>
              </a:defRPr>
            </a:pPr>
            <a:r>
              <a:t>700年后作为格里高利改革儒略历</a:t>
            </a:r>
            <a:endParaRPr sz="1410"/>
          </a:p>
          <a:p>
            <a:pPr marL="844669" lvl="1" indent="-402963" defTabSz="429768">
              <a:lnSpc>
                <a:spcPct val="120000"/>
              </a:lnSpc>
              <a:spcBef>
                <a:spcPts val="0"/>
              </a:spcBef>
              <a:buBlip>
                <a:blip r:embed="rId2"/>
              </a:buBlip>
              <a:defRPr sz="3540">
                <a:solidFill>
                  <a:srgbClr val="000000"/>
                </a:solidFill>
              </a:defRPr>
            </a:pPr>
            <a:r>
              <a:t>运用印度天文学家发明的正弦表进行天文计算</a:t>
            </a:r>
            <a:endParaRPr sz="1410"/>
          </a:p>
          <a:p>
            <a:pPr marL="402963" indent="-402963" defTabSz="429768">
              <a:lnSpc>
                <a:spcPct val="120000"/>
              </a:lnSpc>
              <a:spcBef>
                <a:spcPts val="0"/>
              </a:spcBef>
              <a:buBlip>
                <a:blip r:embed="rId2"/>
              </a:buBlip>
              <a:defRPr sz="3540">
                <a:solidFill>
                  <a:srgbClr val="000000"/>
                </a:solidFill>
              </a:defRPr>
            </a:pPr>
            <a:r>
              <a:t>12世纪之后，以亚里士多德宇宙体系挑战托勒密的本轮均轮体系</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物理学·阿尔哈曾"/>
          <p:cNvSpPr txBox="1">
            <a:spLocks noGrp="1"/>
          </p:cNvSpPr>
          <p:nvPr>
            <p:ph type="title"/>
          </p:nvPr>
        </p:nvSpPr>
        <p:spPr>
          <a:prstGeom prst="rect">
            <a:avLst/>
          </a:prstGeom>
        </p:spPr>
        <p:txBody>
          <a:bodyPr/>
          <a:lstStyle/>
          <a:p>
            <a:r>
              <a:t>物理学·阿尔哈曾</a:t>
            </a:r>
          </a:p>
        </p:txBody>
      </p:sp>
      <p:sp>
        <p:nvSpPr>
          <p:cNvPr id="220" name="阿尔哈曾（Ibn al-Haytham, Alhazen, 965－1040）生于伊拉克的巴士拉，死于埃及的开罗。…"/>
          <p:cNvSpPr txBox="1">
            <a:spLocks noGrp="1"/>
          </p:cNvSpPr>
          <p:nvPr>
            <p:ph type="body" idx="1"/>
          </p:nvPr>
        </p:nvSpPr>
        <p:spPr>
          <a:prstGeom prst="rect">
            <a:avLst/>
          </a:prstGeom>
        </p:spPr>
        <p:txBody>
          <a:bodyPr/>
          <a:lstStyle/>
          <a:p>
            <a:pPr marL="394390" indent="-394390" defTabSz="420623">
              <a:lnSpc>
                <a:spcPct val="120000"/>
              </a:lnSpc>
              <a:spcBef>
                <a:spcPts val="0"/>
              </a:spcBef>
              <a:buBlip>
                <a:blip r:embed="rId2"/>
              </a:buBlip>
              <a:defRPr sz="3373">
                <a:solidFill>
                  <a:srgbClr val="000000"/>
                </a:solidFill>
              </a:defRPr>
            </a:pPr>
            <a:r>
              <a:t>阿尔哈曾（Ibn al-Haytham, Alhazen, 965－1040）生于伊拉克的巴士拉，死于埃及的开罗。</a:t>
            </a:r>
          </a:p>
          <a:p>
            <a:pPr marL="394390" indent="-394390" defTabSz="420623">
              <a:lnSpc>
                <a:spcPct val="120000"/>
              </a:lnSpc>
              <a:spcBef>
                <a:spcPts val="0"/>
              </a:spcBef>
              <a:buBlip>
                <a:blip r:embed="rId2"/>
              </a:buBlip>
              <a:defRPr sz="3373">
                <a:solidFill>
                  <a:srgbClr val="000000"/>
                </a:solidFill>
              </a:defRPr>
            </a:pPr>
            <a:r>
              <a:t>《论视学》7卷</a:t>
            </a:r>
            <a:endParaRPr sz="1288"/>
          </a:p>
          <a:p>
            <a:pPr marL="826698" lvl="1" indent="-394390" defTabSz="420623">
              <a:lnSpc>
                <a:spcPct val="120000"/>
              </a:lnSpc>
              <a:spcBef>
                <a:spcPts val="0"/>
              </a:spcBef>
              <a:buBlip>
                <a:blip r:embed="rId2"/>
              </a:buBlip>
              <a:defRPr sz="3373">
                <a:solidFill>
                  <a:srgbClr val="000000"/>
                </a:solidFill>
              </a:defRPr>
            </a:pPr>
            <a:r>
              <a:t>光学（视学）</a:t>
            </a:r>
            <a:endParaRPr sz="1288"/>
          </a:p>
          <a:p>
            <a:pPr marL="826698" lvl="1" indent="-394390" defTabSz="420623">
              <a:lnSpc>
                <a:spcPct val="120000"/>
              </a:lnSpc>
              <a:spcBef>
                <a:spcPts val="0"/>
              </a:spcBef>
              <a:buBlip>
                <a:blip r:embed="rId2"/>
              </a:buBlip>
              <a:defRPr sz="3373">
                <a:solidFill>
                  <a:srgbClr val="000000"/>
                </a:solidFill>
              </a:defRPr>
            </a:pPr>
            <a:r>
              <a:t>他</a:t>
            </a:r>
            <a:r>
              <a:rPr>
                <a:solidFill>
                  <a:srgbClr val="FF2600"/>
                </a:solidFill>
              </a:rPr>
              <a:t>第一次明确认识</a:t>
            </a:r>
            <a:r>
              <a:t>到，人的眼睛并不发射光线，所有的光线来自太阳，人的眼睛是一个光线接受器</a:t>
            </a:r>
            <a:endParaRPr sz="1288"/>
          </a:p>
          <a:p>
            <a:pPr marL="826698" lvl="1" indent="-394390" defTabSz="420623">
              <a:lnSpc>
                <a:spcPct val="120000"/>
              </a:lnSpc>
              <a:spcBef>
                <a:spcPts val="0"/>
              </a:spcBef>
              <a:buBlip>
                <a:blip r:embed="rId2"/>
              </a:buBlip>
              <a:defRPr sz="3373">
                <a:solidFill>
                  <a:srgbClr val="000000"/>
                </a:solidFill>
              </a:defRPr>
            </a:pPr>
            <a:r>
              <a:t>认识到透镜的成像原理及折射和反射现象</a:t>
            </a:r>
            <a:endParaRPr sz="1288"/>
          </a:p>
          <a:p>
            <a:pPr marL="826698" lvl="1" indent="-394390" defTabSz="420623">
              <a:lnSpc>
                <a:spcPct val="120000"/>
              </a:lnSpc>
              <a:spcBef>
                <a:spcPts val="0"/>
              </a:spcBef>
              <a:buBlip>
                <a:blip r:embed="rId2"/>
              </a:buBlip>
              <a:defRPr sz="3373">
                <a:solidFill>
                  <a:srgbClr val="000000"/>
                </a:solidFill>
              </a:defRPr>
            </a:pPr>
            <a:r>
              <a:t>《论月光》研究了月亮反射太阳光问题</a:t>
            </a:r>
            <a:endParaRPr sz="1288"/>
          </a:p>
          <a:p>
            <a:pPr marL="394390" indent="-394390" defTabSz="420623">
              <a:lnSpc>
                <a:spcPct val="120000"/>
              </a:lnSpc>
              <a:spcBef>
                <a:spcPts val="0"/>
              </a:spcBef>
              <a:buBlip>
                <a:blip r:embed="rId2"/>
              </a:buBlip>
              <a:defRPr sz="3373">
                <a:solidFill>
                  <a:srgbClr val="000000"/>
                </a:solidFill>
              </a:defRPr>
            </a:pPr>
            <a:r>
              <a:t>光学的发达与沙漠地带眼疾较多有关</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Alhazen1652.png" descr="Alhazen1652.png"/>
          <p:cNvPicPr>
            <a:picLocks noGrp="1"/>
          </p:cNvPicPr>
          <p:nvPr>
            <p:ph type="pic" idx="21"/>
          </p:nvPr>
        </p:nvPicPr>
        <p:blipFill>
          <a:blip r:embed="rId2"/>
          <a:srcRect/>
          <a:stretch>
            <a:fillRect/>
          </a:stretch>
        </p:blipFill>
        <p:spPr>
          <a:xfrm>
            <a:off x="2113280" y="0"/>
            <a:ext cx="8778240" cy="975360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医学"/>
          <p:cNvSpPr txBox="1">
            <a:spLocks noGrp="1"/>
          </p:cNvSpPr>
          <p:nvPr>
            <p:ph type="title"/>
          </p:nvPr>
        </p:nvSpPr>
        <p:spPr>
          <a:prstGeom prst="rect">
            <a:avLst/>
          </a:prstGeom>
        </p:spPr>
        <p:txBody>
          <a:bodyPr/>
          <a:lstStyle/>
          <a:p>
            <a:r>
              <a:t>医学</a:t>
            </a:r>
          </a:p>
        </p:txBody>
      </p:sp>
      <p:sp>
        <p:nvSpPr>
          <p:cNvPr id="225" name="《古兰经》包含一套阿拉伯独特的医学…"/>
          <p:cNvSpPr txBox="1">
            <a:spLocks noGrp="1"/>
          </p:cNvSpPr>
          <p:nvPr>
            <p:ph type="body" idx="1"/>
          </p:nvPr>
        </p:nvSpPr>
        <p:spPr>
          <a:prstGeom prst="rect">
            <a:avLst/>
          </a:prstGeom>
        </p:spPr>
        <p:txBody>
          <a:bodyPr/>
          <a:lstStyle/>
          <a:p>
            <a:pPr marL="301230" indent="-301230" defTabSz="397763">
              <a:lnSpc>
                <a:spcPct val="120000"/>
              </a:lnSpc>
              <a:spcBef>
                <a:spcPts val="0"/>
              </a:spcBef>
              <a:buBlip>
                <a:blip r:embed="rId2"/>
              </a:buBlip>
              <a:defRPr sz="3654">
                <a:solidFill>
                  <a:srgbClr val="000000"/>
                </a:solidFill>
              </a:defRPr>
            </a:pPr>
            <a:r>
              <a:t>《古兰经》包含一套阿拉伯独特的医学</a:t>
            </a:r>
            <a:endParaRPr sz="2262"/>
          </a:p>
          <a:p>
            <a:pPr marL="301230" indent="-301230" defTabSz="397763">
              <a:lnSpc>
                <a:spcPct val="120000"/>
              </a:lnSpc>
              <a:spcBef>
                <a:spcPts val="0"/>
              </a:spcBef>
              <a:buBlip>
                <a:blip r:embed="rId2"/>
              </a:buBlip>
              <a:defRPr sz="3654">
                <a:solidFill>
                  <a:srgbClr val="000000"/>
                </a:solidFill>
              </a:defRPr>
            </a:pPr>
            <a:r>
              <a:t>阿拉伯世界政府开办医院</a:t>
            </a:r>
            <a:endParaRPr sz="2262"/>
          </a:p>
          <a:p>
            <a:pPr marL="301230" indent="-301230" defTabSz="397763">
              <a:lnSpc>
                <a:spcPct val="120000"/>
              </a:lnSpc>
              <a:spcBef>
                <a:spcPts val="0"/>
              </a:spcBef>
              <a:buBlip>
                <a:blip r:embed="rId2"/>
              </a:buBlip>
              <a:defRPr sz="3654">
                <a:solidFill>
                  <a:srgbClr val="000000"/>
                </a:solidFill>
              </a:defRPr>
            </a:pPr>
            <a:r>
              <a:t>伊本·西那（Ibn Sina, 980－1037）生于波斯的布哈拉（今乌兹别克），拉丁名为阿维森纳(Avicena)</a:t>
            </a:r>
            <a:endParaRPr sz="2262"/>
          </a:p>
          <a:p>
            <a:pPr marL="301230" indent="-301230" defTabSz="397763">
              <a:lnSpc>
                <a:spcPct val="120000"/>
              </a:lnSpc>
              <a:spcBef>
                <a:spcPts val="0"/>
              </a:spcBef>
              <a:buBlip>
                <a:blip r:embed="rId2"/>
              </a:buBlip>
              <a:defRPr sz="3654">
                <a:solidFill>
                  <a:srgbClr val="000000"/>
                </a:solidFill>
              </a:defRPr>
            </a:pPr>
            <a:r>
              <a:t>全面介绍亚里士多德的著作</a:t>
            </a:r>
            <a:endParaRPr sz="2262"/>
          </a:p>
          <a:p>
            <a:pPr marL="301230" indent="-301230" defTabSz="397763">
              <a:lnSpc>
                <a:spcPct val="120000"/>
              </a:lnSpc>
              <a:spcBef>
                <a:spcPts val="0"/>
              </a:spcBef>
              <a:buBlip>
                <a:blip r:embed="rId2"/>
              </a:buBlip>
              <a:defRPr sz="3654">
                <a:solidFill>
                  <a:srgbClr val="000000"/>
                </a:solidFill>
              </a:defRPr>
            </a:pPr>
            <a:r>
              <a:t>百科全书式的学者</a:t>
            </a:r>
            <a:endParaRPr sz="2262"/>
          </a:p>
          <a:p>
            <a:pPr marL="301230" indent="-301230" defTabSz="397763">
              <a:lnSpc>
                <a:spcPct val="120000"/>
              </a:lnSpc>
              <a:spcBef>
                <a:spcPts val="0"/>
              </a:spcBef>
              <a:buBlip>
                <a:blip r:embed="rId2"/>
              </a:buBlip>
              <a:defRPr sz="3654">
                <a:solidFill>
                  <a:srgbClr val="000000"/>
                </a:solidFill>
              </a:defRPr>
            </a:pPr>
            <a:r>
              <a:t>《医典》传世，是阿拉伯医学的百科全书，记载有大量临床实例</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1-2.jpeg" descr="1-2.jpeg"/>
          <p:cNvPicPr>
            <a:picLocks noGrp="1"/>
          </p:cNvPicPr>
          <p:nvPr>
            <p:ph type="pic" idx="21"/>
          </p:nvPr>
        </p:nvPicPr>
        <p:blipFill>
          <a:blip r:embed="rId2"/>
          <a:stretch>
            <a:fillRect/>
          </a:stretch>
        </p:blipFill>
        <p:spPr>
          <a:xfrm>
            <a:off x="6724649" y="921630"/>
            <a:ext cx="5741093" cy="8508617"/>
          </a:xfrm>
          <a:prstGeom prst="rect">
            <a:avLst/>
          </a:prstGeom>
        </p:spPr>
      </p:pic>
      <p:sp>
        <p:nvSpPr>
          <p:cNvPr id="153" name="参考书"/>
          <p:cNvSpPr txBox="1">
            <a:spLocks noGrp="1"/>
          </p:cNvSpPr>
          <p:nvPr>
            <p:ph type="title"/>
          </p:nvPr>
        </p:nvSpPr>
        <p:spPr>
          <a:prstGeom prst="rect">
            <a:avLst/>
          </a:prstGeom>
        </p:spPr>
        <p:txBody>
          <a:bodyPr/>
          <a:lstStyle/>
          <a:p>
            <a:r>
              <a:t>参考书</a:t>
            </a:r>
          </a:p>
        </p:txBody>
      </p:sp>
      <p:sp>
        <p:nvSpPr>
          <p:cNvPr id="154" name="林德伯格：《西方科学的起源》第7-9章"/>
          <p:cNvSpPr txBox="1">
            <a:spLocks noGrp="1"/>
          </p:cNvSpPr>
          <p:nvPr>
            <p:ph type="body" sz="quarter" idx="1"/>
          </p:nvPr>
        </p:nvSpPr>
        <p:spPr>
          <a:prstGeom prst="rect">
            <a:avLst/>
          </a:prstGeom>
        </p:spPr>
        <p:txBody>
          <a:bodyPr/>
          <a:lstStyle>
            <a:lvl1pPr marL="469900" indent="-469900" algn="l">
              <a:spcBef>
                <a:spcPts val="3000"/>
              </a:spcBef>
              <a:buSzPct val="25000"/>
              <a:buBlip>
                <a:blip r:embed="rId3"/>
              </a:buBlip>
              <a:defRPr sz="3800"/>
            </a:lvl1pPr>
          </a:lstStyle>
          <a:p>
            <a:r>
              <a:t>林德伯格：《西方科学的起源》第7-9章</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阿拉伯科学的衰落"/>
          <p:cNvSpPr txBox="1">
            <a:spLocks noGrp="1"/>
          </p:cNvSpPr>
          <p:nvPr>
            <p:ph type="title"/>
          </p:nvPr>
        </p:nvSpPr>
        <p:spPr>
          <a:prstGeom prst="rect">
            <a:avLst/>
          </a:prstGeom>
        </p:spPr>
        <p:txBody>
          <a:bodyPr/>
          <a:lstStyle/>
          <a:p>
            <a:r>
              <a:t>阿拉伯科学的衰落</a:t>
            </a:r>
          </a:p>
        </p:txBody>
      </p:sp>
      <p:sp>
        <p:nvSpPr>
          <p:cNvPr id="228" name="宗教权威压倒世俗知识…"/>
          <p:cNvSpPr txBox="1">
            <a:spLocks noGrp="1"/>
          </p:cNvSpPr>
          <p:nvPr>
            <p:ph type="body" idx="1"/>
          </p:nvPr>
        </p:nvSpPr>
        <p:spPr>
          <a:prstGeom prst="rect">
            <a:avLst/>
          </a:prstGeom>
        </p:spPr>
        <p:txBody>
          <a:bodyPr/>
          <a:lstStyle/>
          <a:p>
            <a:pPr marL="311617" indent="-311617" defTabSz="411479">
              <a:lnSpc>
                <a:spcPct val="120000"/>
              </a:lnSpc>
              <a:spcBef>
                <a:spcPts val="0"/>
              </a:spcBef>
              <a:buBlip>
                <a:blip r:embed="rId2"/>
              </a:buBlip>
              <a:defRPr sz="3420">
                <a:solidFill>
                  <a:srgbClr val="000000"/>
                </a:solidFill>
              </a:defRPr>
            </a:pPr>
            <a:r>
              <a:t>宗教权威压倒世俗知识</a:t>
            </a:r>
            <a:endParaRPr sz="1979"/>
          </a:p>
          <a:p>
            <a:pPr marL="683724" indent="-267101" defTabSz="411479">
              <a:lnSpc>
                <a:spcPct val="120000"/>
              </a:lnSpc>
              <a:spcBef>
                <a:spcPts val="0"/>
              </a:spcBef>
              <a:buBlip>
                <a:blip r:embed="rId2"/>
              </a:buBlip>
              <a:defRPr sz="2880">
                <a:solidFill>
                  <a:srgbClr val="000000"/>
                </a:solidFill>
              </a:defRPr>
            </a:pPr>
            <a:r>
              <a:t>伊本·拉希德（Ibn Rushd, 1126－1198）生于西班牙的摩尔多瓦，拉丁名为阿维罗意(Averroes)全面翻译、注释亚里士多德著作</a:t>
            </a:r>
            <a:endParaRPr sz="1800"/>
          </a:p>
          <a:p>
            <a:pPr marL="683724" indent="-267101" defTabSz="411479">
              <a:lnSpc>
                <a:spcPct val="120000"/>
              </a:lnSpc>
              <a:spcBef>
                <a:spcPts val="0"/>
              </a:spcBef>
              <a:buBlip>
                <a:blip r:embed="rId2"/>
              </a:buBlip>
              <a:defRPr sz="2880">
                <a:solidFill>
                  <a:srgbClr val="000000"/>
                </a:solidFill>
              </a:defRPr>
            </a:pPr>
            <a:r>
              <a:t>哈里发说：“真主决定让那些只希望通过理性找到真理的人下火狱”，伊斯兰的经院哲学没有下文</a:t>
            </a:r>
            <a:endParaRPr sz="1800"/>
          </a:p>
          <a:p>
            <a:pPr marL="311617" indent="-311617" defTabSz="411479">
              <a:lnSpc>
                <a:spcPct val="120000"/>
              </a:lnSpc>
              <a:spcBef>
                <a:spcPts val="0"/>
              </a:spcBef>
              <a:buBlip>
                <a:blip r:embed="rId2"/>
              </a:buBlip>
              <a:defRPr sz="3420">
                <a:solidFill>
                  <a:srgbClr val="000000"/>
                </a:solidFill>
              </a:defRPr>
            </a:pPr>
            <a:r>
              <a:t>多元文化走向一元文化，由宽容走向排外</a:t>
            </a:r>
            <a:endParaRPr sz="1979"/>
          </a:p>
          <a:p>
            <a:pPr marL="311617" indent="-311617" defTabSz="411479">
              <a:lnSpc>
                <a:spcPct val="120000"/>
              </a:lnSpc>
              <a:spcBef>
                <a:spcPts val="0"/>
              </a:spcBef>
              <a:buBlip>
                <a:blip r:embed="rId2"/>
              </a:buBlip>
              <a:defRPr sz="3420">
                <a:solidFill>
                  <a:srgbClr val="000000"/>
                </a:solidFill>
              </a:defRPr>
            </a:pPr>
            <a:r>
              <a:t>战争因素：受东方蒙古人和西方十字军的双重压力</a:t>
            </a:r>
            <a:endParaRPr sz="1979"/>
          </a:p>
          <a:p>
            <a:pPr marL="311617" indent="-311617" defTabSz="411479">
              <a:lnSpc>
                <a:spcPct val="120000"/>
              </a:lnSpc>
              <a:spcBef>
                <a:spcPts val="0"/>
              </a:spcBef>
              <a:buBlip>
                <a:blip r:embed="rId2"/>
              </a:buBlip>
              <a:defRPr sz="3420">
                <a:solidFill>
                  <a:srgbClr val="000000"/>
                </a:solidFill>
              </a:defRPr>
            </a:pPr>
            <a:r>
              <a:t>1497年（达伽马直航印度）后东西方的贸易垄断地位的丧失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欧洲技术革命"/>
          <p:cNvSpPr txBox="1">
            <a:spLocks noGrp="1"/>
          </p:cNvSpPr>
          <p:nvPr>
            <p:ph type="title"/>
          </p:nvPr>
        </p:nvSpPr>
        <p:spPr>
          <a:prstGeom prst="rect">
            <a:avLst/>
          </a:prstGeom>
        </p:spPr>
        <p:txBody>
          <a:bodyPr/>
          <a:lstStyle/>
          <a:p>
            <a:r>
              <a:t>欧洲技术革命</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技术革命"/>
          <p:cNvSpPr txBox="1">
            <a:spLocks noGrp="1"/>
          </p:cNvSpPr>
          <p:nvPr>
            <p:ph type="title"/>
          </p:nvPr>
        </p:nvSpPr>
        <p:spPr>
          <a:prstGeom prst="rect">
            <a:avLst/>
          </a:prstGeom>
        </p:spPr>
        <p:txBody>
          <a:bodyPr/>
          <a:lstStyle/>
          <a:p>
            <a:r>
              <a:t>技术革命</a:t>
            </a:r>
          </a:p>
        </p:txBody>
      </p:sp>
      <p:sp>
        <p:nvSpPr>
          <p:cNvPr id="233" name="奴隶制的废除推动技术革命…"/>
          <p:cNvSpPr txBox="1">
            <a:spLocks noGrp="1"/>
          </p:cNvSpPr>
          <p:nvPr>
            <p:ph type="body" idx="1"/>
          </p:nvPr>
        </p:nvSpPr>
        <p:spPr>
          <a:prstGeom prst="rect">
            <a:avLst/>
          </a:prstGeom>
        </p:spPr>
        <p:txBody>
          <a:bodyPr/>
          <a:lstStyle/>
          <a:p>
            <a:pPr marL="460502" indent="-460502" defTabSz="572516">
              <a:spcBef>
                <a:spcPts val="2900"/>
              </a:spcBef>
              <a:buBlip>
                <a:blip r:embed="rId2"/>
              </a:buBlip>
              <a:defRPr sz="3724"/>
            </a:pPr>
            <a:r>
              <a:t>奴隶制的废除推动技术革命</a:t>
            </a:r>
          </a:p>
          <a:p>
            <a:pPr marL="460502" indent="-460502" defTabSz="572516">
              <a:spcBef>
                <a:spcPts val="2900"/>
              </a:spcBef>
              <a:buBlip>
                <a:blip r:embed="rId2"/>
              </a:buBlip>
              <a:defRPr sz="3724"/>
            </a:pPr>
            <a:r>
              <a:t>农业技术</a:t>
            </a:r>
          </a:p>
          <a:p>
            <a:pPr marL="921004" lvl="1" indent="-460502" defTabSz="572516">
              <a:spcBef>
                <a:spcPts val="2900"/>
              </a:spcBef>
              <a:buBlip>
                <a:blip r:embed="rId2"/>
              </a:buBlip>
              <a:defRPr sz="3724"/>
            </a:pPr>
            <a:r>
              <a:t>马的使用：挽具、马蹄铁</a:t>
            </a:r>
          </a:p>
          <a:p>
            <a:pPr marL="921004" lvl="1" indent="-460502" defTabSz="572516">
              <a:spcBef>
                <a:spcPts val="2900"/>
              </a:spcBef>
              <a:buBlip>
                <a:blip r:embed="rId2"/>
              </a:buBlip>
              <a:defRPr sz="3724"/>
            </a:pPr>
            <a:r>
              <a:t>使用重犁</a:t>
            </a:r>
          </a:p>
          <a:p>
            <a:pPr marL="921004" lvl="1" indent="-460502" defTabSz="572516">
              <a:spcBef>
                <a:spcPts val="2900"/>
              </a:spcBef>
              <a:buBlip>
                <a:blip r:embed="rId2"/>
              </a:buBlip>
              <a:defRPr sz="3724"/>
            </a:pPr>
            <a:r>
              <a:t>三田轮作制</a:t>
            </a:r>
          </a:p>
          <a:p>
            <a:pPr marL="460502" indent="-460502" defTabSz="572516">
              <a:spcBef>
                <a:spcPts val="2900"/>
              </a:spcBef>
              <a:buBlip>
                <a:blip r:embed="rId2"/>
              </a:buBlip>
              <a:defRPr sz="3724"/>
            </a:pPr>
            <a:r>
              <a:t>人口增长：2200万（1000年）-7900万（1300年）</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图像" descr="图像"/>
          <p:cNvPicPr>
            <a:picLocks noGrp="1"/>
          </p:cNvPicPr>
          <p:nvPr>
            <p:ph type="pic" idx="21"/>
          </p:nvPr>
        </p:nvPicPr>
        <p:blipFill>
          <a:blip r:embed="rId2"/>
          <a:srcRect/>
          <a:stretch>
            <a:fillRect/>
          </a:stretch>
        </p:blipFill>
        <p:spPr>
          <a:xfrm>
            <a:off x="3323448" y="0"/>
            <a:ext cx="6357903" cy="975360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军事技术"/>
          <p:cNvSpPr txBox="1">
            <a:spLocks noGrp="1"/>
          </p:cNvSpPr>
          <p:nvPr>
            <p:ph type="title"/>
          </p:nvPr>
        </p:nvSpPr>
        <p:spPr>
          <a:prstGeom prst="rect">
            <a:avLst/>
          </a:prstGeom>
        </p:spPr>
        <p:txBody>
          <a:bodyPr/>
          <a:lstStyle/>
          <a:p>
            <a:r>
              <a:t>军事技术</a:t>
            </a:r>
          </a:p>
        </p:txBody>
      </p:sp>
      <p:sp>
        <p:nvSpPr>
          <p:cNvPr id="238" name="马镫的使用…"/>
          <p:cNvSpPr txBox="1">
            <a:spLocks noGrp="1"/>
          </p:cNvSpPr>
          <p:nvPr>
            <p:ph type="body" idx="1"/>
          </p:nvPr>
        </p:nvSpPr>
        <p:spPr>
          <a:prstGeom prst="rect">
            <a:avLst/>
          </a:prstGeom>
        </p:spPr>
        <p:txBody>
          <a:bodyPr/>
          <a:lstStyle/>
          <a:p>
            <a:pPr>
              <a:buBlip>
                <a:blip r:embed="rId2"/>
              </a:buBlip>
            </a:pPr>
            <a:r>
              <a:t>马镫的使用</a:t>
            </a:r>
          </a:p>
          <a:p>
            <a:pPr lvl="1">
              <a:buBlip>
                <a:blip r:embed="rId2"/>
              </a:buBlip>
            </a:pPr>
            <a:r>
              <a:t>骑兵-骑士阶层</a:t>
            </a:r>
          </a:p>
          <a:p>
            <a:pPr>
              <a:buBlip>
                <a:blip r:embed="rId2"/>
              </a:buBlip>
            </a:pPr>
            <a:r>
              <a:t>火药技术</a:t>
            </a:r>
          </a:p>
          <a:p>
            <a:pPr lvl="1">
              <a:buBlip>
                <a:blip r:embed="rId2"/>
              </a:buBlip>
            </a:pPr>
            <a:r>
              <a:t>13世纪由蒙古人传来</a:t>
            </a:r>
          </a:p>
          <a:p>
            <a:pPr lvl="1">
              <a:buBlip>
                <a:blip r:embed="rId2"/>
              </a:buBlip>
            </a:pPr>
            <a:r>
              <a:t>1310-1320发明火炮</a:t>
            </a:r>
          </a:p>
          <a:p>
            <a:pPr lvl="1">
              <a:buBlip>
                <a:blip r:embed="rId2"/>
              </a:buBlip>
            </a:pPr>
            <a:r>
              <a:t>火炮把骑士阶层炸碎，使小邦向大国整合</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图像" descr="图像"/>
          <p:cNvPicPr>
            <a:picLocks noGrp="1"/>
          </p:cNvPicPr>
          <p:nvPr>
            <p:ph type="pic" idx="21"/>
          </p:nvPr>
        </p:nvPicPr>
        <p:blipFill>
          <a:blip r:embed="rId2"/>
          <a:srcRect/>
          <a:stretch>
            <a:fillRect/>
          </a:stretch>
        </p:blipFill>
        <p:spPr>
          <a:xfrm>
            <a:off x="3486008" y="0"/>
            <a:ext cx="6032784" cy="975360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图像" descr="图像"/>
          <p:cNvPicPr>
            <a:picLocks noGrp="1"/>
          </p:cNvPicPr>
          <p:nvPr>
            <p:ph type="pic" idx="21"/>
          </p:nvPr>
        </p:nvPicPr>
        <p:blipFill>
          <a:blip r:embed="rId2"/>
          <a:srcRect l="5555" r="5555"/>
          <a:stretch>
            <a:fillRect/>
          </a:stretch>
        </p:blipFill>
        <p:spPr>
          <a:xfrm>
            <a:off x="0" y="0"/>
            <a:ext cx="13004800" cy="975360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图像" descr="图像"/>
          <p:cNvPicPr>
            <a:picLocks noGrp="1"/>
          </p:cNvPicPr>
          <p:nvPr>
            <p:ph type="pic" idx="21"/>
          </p:nvPr>
        </p:nvPicPr>
        <p:blipFill>
          <a:blip r:embed="rId2"/>
          <a:srcRect/>
          <a:stretch>
            <a:fillRect/>
          </a:stretch>
        </p:blipFill>
        <p:spPr>
          <a:xfrm>
            <a:off x="2546773" y="0"/>
            <a:ext cx="7911254" cy="97536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机械技术"/>
          <p:cNvSpPr txBox="1">
            <a:spLocks noGrp="1"/>
          </p:cNvSpPr>
          <p:nvPr>
            <p:ph type="title"/>
          </p:nvPr>
        </p:nvSpPr>
        <p:spPr>
          <a:prstGeom prst="rect">
            <a:avLst/>
          </a:prstGeom>
        </p:spPr>
        <p:txBody>
          <a:bodyPr/>
          <a:lstStyle/>
          <a:p>
            <a:r>
              <a:t>机械技术</a:t>
            </a:r>
          </a:p>
        </p:txBody>
      </p:sp>
      <p:sp>
        <p:nvSpPr>
          <p:cNvPr id="247" name="机器文明的出现：水力、风力的运用，水车、风车，齿轮机构、传动装置…"/>
          <p:cNvSpPr txBox="1">
            <a:spLocks noGrp="1"/>
          </p:cNvSpPr>
          <p:nvPr>
            <p:ph type="body" idx="1"/>
          </p:nvPr>
        </p:nvSpPr>
        <p:spPr>
          <a:prstGeom prst="rect">
            <a:avLst/>
          </a:prstGeom>
        </p:spPr>
        <p:txBody>
          <a:bodyPr/>
          <a:lstStyle/>
          <a:p>
            <a:pPr marL="364322" indent="-358607" defTabSz="457200">
              <a:lnSpc>
                <a:spcPct val="120000"/>
              </a:lnSpc>
              <a:spcBef>
                <a:spcPts val="0"/>
              </a:spcBef>
              <a:buBlip>
                <a:blip r:embed="rId2"/>
              </a:buBlip>
              <a:defRPr sz="4000">
                <a:solidFill>
                  <a:srgbClr val="000000"/>
                </a:solidFill>
              </a:defRPr>
            </a:pPr>
            <a:r>
              <a:t>机器文明的出现：水力、风力的运用，水车、风车，齿轮机构、传动装置</a:t>
            </a:r>
            <a:endParaRPr sz="2800"/>
          </a:p>
          <a:p>
            <a:pPr marL="364322" indent="-358607" defTabSz="457200">
              <a:lnSpc>
                <a:spcPct val="120000"/>
              </a:lnSpc>
              <a:spcBef>
                <a:spcPts val="0"/>
              </a:spcBef>
              <a:buBlip>
                <a:blip r:embed="rId2"/>
              </a:buBlip>
              <a:defRPr sz="4000">
                <a:solidFill>
                  <a:srgbClr val="000000"/>
                </a:solidFill>
              </a:defRPr>
            </a:pPr>
            <a:r>
              <a:t>中世纪后期最值得夸耀的事情，不是大教堂，不是史诗，也不是经院哲学，而是有史以来一个复杂文明的首次建立。这一文明并非建立在辛勤劳作的奴隶或苦力的背脊上，而主要建立在</a:t>
            </a:r>
            <a:r>
              <a:rPr>
                <a:solidFill>
                  <a:srgbClr val="FF0000"/>
                </a:solidFill>
              </a:rPr>
              <a:t>非人力</a:t>
            </a:r>
            <a:r>
              <a:t>之上。</a:t>
            </a:r>
            <a:r>
              <a:rPr>
                <a:latin typeface="Times New Roman"/>
                <a:ea typeface="Times New Roman"/>
                <a:cs typeface="Times New Roman"/>
                <a:sym typeface="Times New Roman"/>
              </a:rPr>
              <a:t>——</a:t>
            </a:r>
            <a:r>
              <a:t>林恩</a:t>
            </a:r>
            <a:r>
              <a:rPr>
                <a:latin typeface="Times New Roman"/>
                <a:ea typeface="Times New Roman"/>
                <a:cs typeface="Times New Roman"/>
                <a:sym typeface="Times New Roman"/>
              </a:rPr>
              <a:t>·</a:t>
            </a:r>
            <a:r>
              <a:t>怀特</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柯林武德《自然的观念》导论…"/>
          <p:cNvSpPr txBox="1">
            <a:spLocks noGrp="1"/>
          </p:cNvSpPr>
          <p:nvPr>
            <p:ph type="body" idx="1"/>
          </p:nvPr>
        </p:nvSpPr>
        <p:spPr>
          <a:prstGeom prst="rect">
            <a:avLst/>
          </a:prstGeom>
        </p:spPr>
        <p:txBody>
          <a:bodyPr/>
          <a:lstStyle/>
          <a:p>
            <a:pPr marL="465201" indent="-465201" defTabSz="578358">
              <a:spcBef>
                <a:spcPts val="2900"/>
              </a:spcBef>
              <a:buBlip>
                <a:blip r:embed="rId2"/>
              </a:buBlip>
              <a:defRPr sz="3762"/>
            </a:pPr>
            <a:r>
              <a:t>柯林武德《自然的观念》导论</a:t>
            </a:r>
          </a:p>
          <a:p>
            <a:pPr marL="930402" lvl="1" indent="-465201" defTabSz="578358">
              <a:spcBef>
                <a:spcPts val="2900"/>
              </a:spcBef>
              <a:buBlip>
                <a:blip r:embed="rId2"/>
              </a:buBlip>
              <a:defRPr sz="3762"/>
            </a:pPr>
            <a:r>
              <a:t>除了很小的范围外，希腊人和罗马人都不是机械的使用者：他们的石弩和水钟不是他们生活中足够显著的特征，不足以影响到他们对自己与世界的关系的构想方式。但</a:t>
            </a:r>
            <a:r>
              <a:rPr>
                <a:latin typeface="Times New Roman"/>
                <a:ea typeface="Times New Roman"/>
                <a:cs typeface="Times New Roman"/>
                <a:sym typeface="Times New Roman"/>
              </a:rPr>
              <a:t>16</a:t>
            </a:r>
            <a:r>
              <a:t>世纪时工业革命正在上路。印刷机和风车，杠杆，水泵和滑轮，钟表与独轮车，以及在矿工和工程师中使用的大量机械，构成了日常生活的特征。每一个人都懂得机械的本质，制造和使用这类东西的经验已经开始成为欧洲人一般意识中的一部分。</a:t>
            </a:r>
            <a:endParaRPr sz="1188">
              <a:latin typeface="Times Roman"/>
              <a:ea typeface="Times Roman"/>
              <a:cs typeface="Times Roman"/>
              <a:sym typeface="Times Roman"/>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欧洲黑暗年代…"/>
          <p:cNvSpPr txBox="1">
            <a:spLocks noGrp="1"/>
          </p:cNvSpPr>
          <p:nvPr>
            <p:ph type="title"/>
          </p:nvPr>
        </p:nvSpPr>
        <p:spPr>
          <a:prstGeom prst="rect">
            <a:avLst/>
          </a:prstGeom>
        </p:spPr>
        <p:txBody>
          <a:bodyPr/>
          <a:lstStyle/>
          <a:p>
            <a:r>
              <a:t>欧洲黑暗年代</a:t>
            </a:r>
          </a:p>
          <a:p>
            <a:r>
              <a:t>500-1000</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图像" descr="图像"/>
          <p:cNvPicPr>
            <a:picLocks noGrp="1"/>
          </p:cNvPicPr>
          <p:nvPr>
            <p:ph type="pic" idx="21"/>
          </p:nvPr>
        </p:nvPicPr>
        <p:blipFill>
          <a:blip r:embed="rId2"/>
          <a:srcRect t="4834" b="4834"/>
          <a:stretch>
            <a:fillRect/>
          </a:stretch>
        </p:blipFill>
        <p:spPr>
          <a:xfrm>
            <a:off x="0" y="0"/>
            <a:ext cx="13004800" cy="97536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图像" descr="图像"/>
          <p:cNvPicPr>
            <a:picLocks noGrp="1"/>
          </p:cNvPicPr>
          <p:nvPr>
            <p:ph type="pic" idx="21"/>
          </p:nvPr>
        </p:nvPicPr>
        <p:blipFill>
          <a:blip r:embed="rId2"/>
          <a:srcRect l="6481" r="6481"/>
          <a:stretch>
            <a:fillRect/>
          </a:stretch>
        </p:blipFill>
        <p:spPr>
          <a:xfrm>
            <a:off x="0" y="0"/>
            <a:ext cx="13004800" cy="975360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图像" descr="图像"/>
          <p:cNvPicPr>
            <a:picLocks noGrp="1"/>
          </p:cNvPicPr>
          <p:nvPr>
            <p:ph type="pic" idx="21"/>
          </p:nvPr>
        </p:nvPicPr>
        <p:blipFill>
          <a:blip r:embed="rId2"/>
          <a:srcRect l="5555" r="5555"/>
          <a:stretch>
            <a:fillRect/>
          </a:stretch>
        </p:blipFill>
        <p:spPr>
          <a:xfrm>
            <a:off x="0" y="0"/>
            <a:ext cx="13004800" cy="97536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图像" descr="图像"/>
          <p:cNvPicPr>
            <a:picLocks noGrp="1"/>
          </p:cNvPicPr>
          <p:nvPr>
            <p:ph type="pic" idx="21"/>
          </p:nvPr>
        </p:nvPicPr>
        <p:blipFill>
          <a:blip r:embed="rId2"/>
          <a:srcRect/>
          <a:stretch>
            <a:fillRect/>
          </a:stretch>
        </p:blipFill>
        <p:spPr>
          <a:xfrm>
            <a:off x="2862862" y="0"/>
            <a:ext cx="7279076" cy="975360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图像" descr="图像"/>
          <p:cNvPicPr>
            <a:picLocks noGrp="1"/>
          </p:cNvPicPr>
          <p:nvPr>
            <p:ph type="pic" idx="21"/>
          </p:nvPr>
        </p:nvPicPr>
        <p:blipFill>
          <a:blip r:embed="rId2"/>
          <a:srcRect/>
          <a:stretch>
            <a:fillRect/>
          </a:stretch>
        </p:blipFill>
        <p:spPr>
          <a:xfrm>
            <a:off x="2908017" y="0"/>
            <a:ext cx="7188765" cy="975360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图像" descr="图像"/>
          <p:cNvPicPr>
            <a:picLocks noGrp="1"/>
          </p:cNvPicPr>
          <p:nvPr>
            <p:ph type="pic" idx="21"/>
          </p:nvPr>
        </p:nvPicPr>
        <p:blipFill>
          <a:blip r:embed="rId2"/>
          <a:srcRect/>
          <a:stretch>
            <a:fillRect/>
          </a:stretch>
        </p:blipFill>
        <p:spPr>
          <a:xfrm>
            <a:off x="2980266" y="0"/>
            <a:ext cx="7044268" cy="975360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图像" descr="图像"/>
          <p:cNvPicPr>
            <a:picLocks noGrp="1"/>
          </p:cNvPicPr>
          <p:nvPr>
            <p:ph type="pic" idx="21"/>
          </p:nvPr>
        </p:nvPicPr>
        <p:blipFill>
          <a:blip r:embed="rId2"/>
          <a:srcRect/>
          <a:stretch>
            <a:fillRect/>
          </a:stretch>
        </p:blipFill>
        <p:spPr>
          <a:xfrm>
            <a:off x="2491573" y="0"/>
            <a:ext cx="8021654" cy="975360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图像" descr="图像"/>
          <p:cNvPicPr>
            <a:picLocks noGrp="1"/>
          </p:cNvPicPr>
          <p:nvPr>
            <p:ph type="pic" idx="21"/>
          </p:nvPr>
        </p:nvPicPr>
        <p:blipFill>
          <a:blip r:embed="rId2"/>
          <a:srcRect l="5555" r="5555"/>
          <a:stretch>
            <a:fillRect/>
          </a:stretch>
        </p:blipFill>
        <p:spPr>
          <a:xfrm>
            <a:off x="0" y="0"/>
            <a:ext cx="13004800" cy="975360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图像" descr="图像"/>
          <p:cNvPicPr>
            <a:picLocks noGrp="1"/>
          </p:cNvPicPr>
          <p:nvPr>
            <p:ph type="pic" idx="21"/>
          </p:nvPr>
        </p:nvPicPr>
        <p:blipFill>
          <a:blip r:embed="rId2"/>
          <a:stretch>
            <a:fillRect/>
          </a:stretch>
        </p:blipFill>
        <p:spPr>
          <a:xfrm>
            <a:off x="5031231" y="-276587"/>
            <a:ext cx="7389234" cy="10967394"/>
          </a:xfrm>
          <a:prstGeom prst="rect">
            <a:avLst/>
          </a:prstGeom>
        </p:spPr>
      </p:pic>
      <p:sp>
        <p:nvSpPr>
          <p:cNvPr id="268" name="机械钟表"/>
          <p:cNvSpPr txBox="1">
            <a:spLocks noGrp="1"/>
          </p:cNvSpPr>
          <p:nvPr>
            <p:ph type="title"/>
          </p:nvPr>
        </p:nvSpPr>
        <p:spPr>
          <a:xfrm>
            <a:off x="965200" y="1397000"/>
            <a:ext cx="3933776" cy="4038600"/>
          </a:xfrm>
          <a:prstGeom prst="rect">
            <a:avLst/>
          </a:prstGeom>
        </p:spPr>
        <p:txBody>
          <a:bodyPr/>
          <a:lstStyle/>
          <a:p>
            <a:r>
              <a:t>机械钟表</a:t>
            </a:r>
          </a:p>
        </p:txBody>
      </p:sp>
      <p:sp>
        <p:nvSpPr>
          <p:cNvPr id="269" name="725年，僧一行发明水运浑天仪…"/>
          <p:cNvSpPr txBox="1">
            <a:spLocks noGrp="1"/>
          </p:cNvSpPr>
          <p:nvPr>
            <p:ph type="body" sz="quarter" idx="1"/>
          </p:nvPr>
        </p:nvSpPr>
        <p:spPr>
          <a:xfrm>
            <a:off x="965200" y="5448300"/>
            <a:ext cx="4086424" cy="2933700"/>
          </a:xfrm>
          <a:prstGeom prst="rect">
            <a:avLst/>
          </a:prstGeom>
        </p:spPr>
        <p:txBody>
          <a:bodyPr/>
          <a:lstStyle/>
          <a:p>
            <a:pPr algn="l"/>
            <a:r>
              <a:t>725年，僧一行发明水运浑天仪</a:t>
            </a:r>
          </a:p>
          <a:p>
            <a:pPr algn="l"/>
            <a:r>
              <a:t>1092年，苏颂改进水运仪象台</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IMG_20181113_094743.jpg" descr="IMG_20181113_094743.jpg"/>
          <p:cNvPicPr>
            <a:picLocks noGrp="1"/>
          </p:cNvPicPr>
          <p:nvPr>
            <p:ph type="pic" idx="21"/>
          </p:nvPr>
        </p:nvPicPr>
        <p:blipFill>
          <a:blip r:embed="rId2"/>
          <a:srcRect/>
          <a:stretch>
            <a:fillRect/>
          </a:stretch>
        </p:blipFill>
        <p:spPr>
          <a:xfrm>
            <a:off x="0" y="0"/>
            <a:ext cx="13004800" cy="97536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西罗马帝国解体"/>
          <p:cNvSpPr txBox="1">
            <a:spLocks noGrp="1"/>
          </p:cNvSpPr>
          <p:nvPr>
            <p:ph type="title"/>
          </p:nvPr>
        </p:nvSpPr>
        <p:spPr>
          <a:prstGeom prst="rect">
            <a:avLst/>
          </a:prstGeom>
        </p:spPr>
        <p:txBody>
          <a:bodyPr/>
          <a:lstStyle/>
          <a:p>
            <a:r>
              <a:t>西罗马帝国解体</a:t>
            </a:r>
          </a:p>
        </p:txBody>
      </p:sp>
      <p:sp>
        <p:nvSpPr>
          <p:cNvPr id="159" name="东罗马帝国（巴尔干半岛、小亚细亚、叙利亚、埃及），东接波斯帝国…"/>
          <p:cNvSpPr txBox="1">
            <a:spLocks noGrp="1"/>
          </p:cNvSpPr>
          <p:nvPr>
            <p:ph type="body" idx="1"/>
          </p:nvPr>
        </p:nvSpPr>
        <p:spPr>
          <a:prstGeom prst="rect">
            <a:avLst/>
          </a:prstGeom>
        </p:spPr>
        <p:txBody>
          <a:bodyPr/>
          <a:lstStyle/>
          <a:p>
            <a:pPr marL="721709" indent="-281939" defTabSz="434340">
              <a:lnSpc>
                <a:spcPct val="120000"/>
              </a:lnSpc>
              <a:spcBef>
                <a:spcPts val="0"/>
              </a:spcBef>
              <a:buBlip>
                <a:blip r:embed="rId2"/>
              </a:buBlip>
              <a:defRPr sz="3514">
                <a:solidFill>
                  <a:srgbClr val="000000"/>
                </a:solidFill>
              </a:defRPr>
            </a:pPr>
            <a:r>
              <a:t>东罗马帝国（巴尔干半岛、小亚细亚、叙利亚、埃及），东接波斯帝国</a:t>
            </a:r>
            <a:endParaRPr sz="2375"/>
          </a:p>
          <a:p>
            <a:pPr marL="721709" indent="-281939" defTabSz="434340">
              <a:lnSpc>
                <a:spcPct val="120000"/>
              </a:lnSpc>
              <a:spcBef>
                <a:spcPts val="0"/>
              </a:spcBef>
              <a:buBlip>
                <a:blip r:embed="rId2"/>
              </a:buBlip>
              <a:defRPr sz="3514">
                <a:solidFill>
                  <a:srgbClr val="000000"/>
                </a:solidFill>
              </a:defRPr>
            </a:pPr>
            <a:r>
              <a:t>西罗马帝国476年灭亡后，分成</a:t>
            </a:r>
          </a:p>
          <a:p>
            <a:pPr marL="1168114" lvl="1" indent="-281940" defTabSz="434340">
              <a:lnSpc>
                <a:spcPct val="120000"/>
              </a:lnSpc>
              <a:spcBef>
                <a:spcPts val="0"/>
              </a:spcBef>
              <a:buBlip>
                <a:blip r:embed="rId2"/>
              </a:buBlip>
              <a:defRPr sz="3514">
                <a:solidFill>
                  <a:srgbClr val="000000"/>
                </a:solidFill>
              </a:defRPr>
            </a:pPr>
            <a:r>
              <a:t>东哥特王国（东欧加亚平宁半岛）</a:t>
            </a:r>
          </a:p>
          <a:p>
            <a:pPr marL="1168114" lvl="1" indent="-281940" defTabSz="434340">
              <a:lnSpc>
                <a:spcPct val="120000"/>
              </a:lnSpc>
              <a:spcBef>
                <a:spcPts val="0"/>
              </a:spcBef>
              <a:buBlip>
                <a:blip r:embed="rId2"/>
              </a:buBlip>
              <a:defRPr sz="3514">
                <a:solidFill>
                  <a:srgbClr val="000000"/>
                </a:solidFill>
              </a:defRPr>
            </a:pPr>
            <a:r>
              <a:t>法兰克王国（法国北部）</a:t>
            </a:r>
          </a:p>
          <a:p>
            <a:pPr marL="1168114" lvl="1" indent="-281940" defTabSz="434340">
              <a:lnSpc>
                <a:spcPct val="120000"/>
              </a:lnSpc>
              <a:spcBef>
                <a:spcPts val="0"/>
              </a:spcBef>
              <a:buBlip>
                <a:blip r:embed="rId2"/>
              </a:buBlip>
              <a:defRPr sz="3514">
                <a:solidFill>
                  <a:srgbClr val="000000"/>
                </a:solidFill>
              </a:defRPr>
            </a:pPr>
            <a:r>
              <a:t>西哥特王国（西班牙与法国西南部）</a:t>
            </a:r>
          </a:p>
          <a:p>
            <a:pPr marL="1168114" lvl="1" indent="-281940" defTabSz="434340">
              <a:lnSpc>
                <a:spcPct val="120000"/>
              </a:lnSpc>
              <a:spcBef>
                <a:spcPts val="0"/>
              </a:spcBef>
              <a:buBlip>
                <a:blip r:embed="rId2"/>
              </a:buBlip>
              <a:defRPr sz="3514">
                <a:solidFill>
                  <a:srgbClr val="000000"/>
                </a:solidFill>
              </a:defRPr>
            </a:pPr>
            <a:r>
              <a:t>勃艮第王国（法国中南部）</a:t>
            </a:r>
          </a:p>
          <a:p>
            <a:pPr marL="1076674" lvl="1" indent="-190500" defTabSz="434340">
              <a:lnSpc>
                <a:spcPct val="120000"/>
              </a:lnSpc>
              <a:spcBef>
                <a:spcPts val="0"/>
              </a:spcBef>
              <a:buBlip>
                <a:blip r:embed="rId2"/>
              </a:buBlip>
              <a:defRPr sz="3514">
                <a:solidFill>
                  <a:srgbClr val="000000"/>
                </a:solidFill>
              </a:defRPr>
            </a:pPr>
            <a:r>
              <a:t>汪达尔王国（北非）</a:t>
            </a:r>
          </a:p>
          <a:p>
            <a:pPr marL="721709" indent="-281939" defTabSz="434340">
              <a:lnSpc>
                <a:spcPct val="120000"/>
              </a:lnSpc>
              <a:spcBef>
                <a:spcPts val="0"/>
              </a:spcBef>
              <a:buBlip>
                <a:blip r:embed="rId2"/>
              </a:buBlip>
              <a:defRPr sz="3514">
                <a:solidFill>
                  <a:srgbClr val="000000"/>
                </a:solidFill>
              </a:defRPr>
            </a:pPr>
            <a:r>
              <a:t>查理大帝（卡洛林王朝，768－814）</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机械钟的出现"/>
          <p:cNvSpPr txBox="1">
            <a:spLocks noGrp="1"/>
          </p:cNvSpPr>
          <p:nvPr>
            <p:ph type="title"/>
          </p:nvPr>
        </p:nvSpPr>
        <p:spPr>
          <a:prstGeom prst="rect">
            <a:avLst/>
          </a:prstGeom>
        </p:spPr>
        <p:txBody>
          <a:bodyPr/>
          <a:lstStyle/>
          <a:p>
            <a:r>
              <a:t>机械钟的出现</a:t>
            </a:r>
          </a:p>
        </p:txBody>
      </p:sp>
      <p:sp>
        <p:nvSpPr>
          <p:cNvPr id="274" name="13世纪，在修道院出现擒纵器（escapement）控制的机械钟…"/>
          <p:cNvSpPr txBox="1">
            <a:spLocks noGrp="1"/>
          </p:cNvSpPr>
          <p:nvPr>
            <p:ph type="body" idx="1"/>
          </p:nvPr>
        </p:nvSpPr>
        <p:spPr>
          <a:prstGeom prst="rect">
            <a:avLst/>
          </a:prstGeom>
        </p:spPr>
        <p:txBody>
          <a:bodyPr/>
          <a:lstStyle/>
          <a:p>
            <a:pPr marL="527611" indent="-527611" defTabSz="457200">
              <a:lnSpc>
                <a:spcPct val="120000"/>
              </a:lnSpc>
              <a:spcBef>
                <a:spcPts val="0"/>
              </a:spcBef>
              <a:buBlip>
                <a:blip r:embed="rId2"/>
              </a:buBlip>
              <a:defRPr sz="4266">
                <a:solidFill>
                  <a:srgbClr val="000000"/>
                </a:solidFill>
              </a:defRPr>
            </a:pPr>
            <a:r>
              <a:t>13世纪，在修道院出现擒纵器（escapement）控制的机械钟</a:t>
            </a:r>
            <a:endParaRPr sz="1200"/>
          </a:p>
          <a:p>
            <a:pPr marL="924567" indent="-461652" defTabSz="457200">
              <a:lnSpc>
                <a:spcPct val="120000"/>
              </a:lnSpc>
              <a:spcBef>
                <a:spcPts val="0"/>
              </a:spcBef>
              <a:buBlip>
                <a:blip r:embed="rId2"/>
              </a:buBlip>
              <a:defRPr sz="3733">
                <a:solidFill>
                  <a:srgbClr val="000000"/>
                </a:solidFill>
              </a:defRPr>
            </a:pPr>
            <a:r>
              <a:t>摆轮钟</a:t>
            </a:r>
            <a:endParaRPr sz="1200"/>
          </a:p>
          <a:p>
            <a:pPr marL="924567" indent="-461652" defTabSz="457200">
              <a:lnSpc>
                <a:spcPct val="120000"/>
              </a:lnSpc>
              <a:spcBef>
                <a:spcPts val="0"/>
              </a:spcBef>
              <a:buBlip>
                <a:blip r:embed="rId2"/>
              </a:buBlip>
              <a:defRPr sz="3733">
                <a:solidFill>
                  <a:srgbClr val="000000"/>
                </a:solidFill>
              </a:defRPr>
            </a:pPr>
            <a:r>
              <a:t>以重锤的重力做动力</a:t>
            </a:r>
            <a:endParaRPr sz="1200"/>
          </a:p>
          <a:p>
            <a:pPr marL="527611" indent="-527611" defTabSz="457200">
              <a:lnSpc>
                <a:spcPct val="120000"/>
              </a:lnSpc>
              <a:spcBef>
                <a:spcPts val="0"/>
              </a:spcBef>
              <a:buBlip>
                <a:blip r:embed="rId2"/>
              </a:buBlip>
              <a:defRPr sz="4266">
                <a:solidFill>
                  <a:srgbClr val="000000"/>
                </a:solidFill>
              </a:defRPr>
            </a:pPr>
            <a:r>
              <a:t>所有的大教堂尖顶上都安装这种摆钟</a:t>
            </a:r>
            <a:endParaRPr sz="1200"/>
          </a:p>
          <a:p>
            <a:pPr marL="527611" indent="-527611" defTabSz="457200">
              <a:lnSpc>
                <a:spcPct val="120000"/>
              </a:lnSpc>
              <a:spcBef>
                <a:spcPts val="0"/>
              </a:spcBef>
              <a:buBlip>
                <a:blip r:embed="rId2"/>
              </a:buBlip>
              <a:defRPr sz="4266">
                <a:solidFill>
                  <a:srgbClr val="000000"/>
                </a:solidFill>
              </a:defRPr>
            </a:pPr>
            <a:r>
              <a:t>1232－1370年间，出现了39座</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图像" descr="图像"/>
          <p:cNvPicPr>
            <a:picLocks noChangeAspect="1"/>
          </p:cNvPicPr>
          <p:nvPr/>
        </p:nvPicPr>
        <p:blipFill>
          <a:blip r:embed="rId2"/>
          <a:stretch>
            <a:fillRect/>
          </a:stretch>
        </p:blipFill>
        <p:spPr>
          <a:xfrm>
            <a:off x="730250" y="553136"/>
            <a:ext cx="5573881" cy="8647328"/>
          </a:xfrm>
          <a:prstGeom prst="rect">
            <a:avLst/>
          </a:prstGeom>
          <a:ln w="12700">
            <a:miter lim="400000"/>
          </a:ln>
        </p:spPr>
      </p:pic>
      <p:pic>
        <p:nvPicPr>
          <p:cNvPr id="277" name="图像" descr="图像"/>
          <p:cNvPicPr>
            <a:picLocks noChangeAspect="1"/>
          </p:cNvPicPr>
          <p:nvPr/>
        </p:nvPicPr>
        <p:blipFill>
          <a:blip r:embed="rId3"/>
          <a:stretch>
            <a:fillRect/>
          </a:stretch>
        </p:blipFill>
        <p:spPr>
          <a:xfrm>
            <a:off x="6580398" y="544059"/>
            <a:ext cx="5795042" cy="8665482"/>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图像" descr="图像"/>
          <p:cNvPicPr>
            <a:picLocks noGrp="1"/>
          </p:cNvPicPr>
          <p:nvPr>
            <p:ph type="pic" idx="21"/>
          </p:nvPr>
        </p:nvPicPr>
        <p:blipFill>
          <a:blip r:embed="rId2"/>
          <a:srcRect/>
          <a:stretch>
            <a:fillRect/>
          </a:stretch>
        </p:blipFill>
        <p:spPr>
          <a:xfrm>
            <a:off x="2022234" y="0"/>
            <a:ext cx="8960332" cy="975360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图像" descr="图像"/>
          <p:cNvPicPr>
            <a:picLocks noGrp="1"/>
          </p:cNvPicPr>
          <p:nvPr>
            <p:ph type="pic" idx="21"/>
          </p:nvPr>
        </p:nvPicPr>
        <p:blipFill>
          <a:blip r:embed="rId2"/>
          <a:srcRect/>
          <a:stretch>
            <a:fillRect/>
          </a:stretch>
        </p:blipFill>
        <p:spPr>
          <a:xfrm>
            <a:off x="1216167" y="0"/>
            <a:ext cx="10572467" cy="9753600"/>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机械钟表的发展"/>
          <p:cNvSpPr txBox="1">
            <a:spLocks noGrp="1"/>
          </p:cNvSpPr>
          <p:nvPr>
            <p:ph type="title"/>
          </p:nvPr>
        </p:nvSpPr>
        <p:spPr>
          <a:prstGeom prst="rect">
            <a:avLst/>
          </a:prstGeom>
        </p:spPr>
        <p:txBody>
          <a:bodyPr/>
          <a:lstStyle/>
          <a:p>
            <a:r>
              <a:t>机械钟表的发展</a:t>
            </a:r>
          </a:p>
        </p:txBody>
      </p:sp>
      <p:sp>
        <p:nvSpPr>
          <p:cNvPr id="284" name="最早的钟只有一根时针…"/>
          <p:cNvSpPr txBox="1">
            <a:spLocks noGrp="1"/>
          </p:cNvSpPr>
          <p:nvPr>
            <p:ph type="body" idx="1"/>
          </p:nvPr>
        </p:nvSpPr>
        <p:spPr>
          <a:prstGeom prst="rect">
            <a:avLst/>
          </a:prstGeom>
        </p:spPr>
        <p:txBody>
          <a:bodyPr/>
          <a:lstStyle/>
          <a:p>
            <a:pPr marL="659504" indent="-659504" defTabSz="457200">
              <a:lnSpc>
                <a:spcPct val="120000"/>
              </a:lnSpc>
              <a:spcBef>
                <a:spcPts val="0"/>
              </a:spcBef>
              <a:buBlip>
                <a:blip r:embed="rId2"/>
              </a:buBlip>
              <a:defRPr sz="4433">
                <a:solidFill>
                  <a:srgbClr val="000000"/>
                </a:solidFill>
              </a:defRPr>
            </a:pPr>
            <a:r>
              <a:t>最早的钟只有一根时针</a:t>
            </a:r>
            <a:endParaRPr sz="300"/>
          </a:p>
          <a:p>
            <a:pPr marL="659504" indent="-659504" defTabSz="457200">
              <a:lnSpc>
                <a:spcPct val="120000"/>
              </a:lnSpc>
              <a:spcBef>
                <a:spcPts val="0"/>
              </a:spcBef>
              <a:buBlip>
                <a:blip r:embed="rId2"/>
              </a:buBlip>
              <a:defRPr sz="4433">
                <a:solidFill>
                  <a:srgbClr val="000000"/>
                </a:solidFill>
              </a:defRPr>
            </a:pPr>
            <a:r>
              <a:t>1550年左右增加了分针</a:t>
            </a:r>
            <a:endParaRPr sz="300"/>
          </a:p>
          <a:p>
            <a:pPr marL="659504" indent="-659504" defTabSz="457200">
              <a:lnSpc>
                <a:spcPct val="120000"/>
              </a:lnSpc>
              <a:spcBef>
                <a:spcPts val="0"/>
              </a:spcBef>
              <a:buBlip>
                <a:blip r:embed="rId2"/>
              </a:buBlip>
              <a:defRPr sz="4433">
                <a:solidFill>
                  <a:srgbClr val="000000"/>
                </a:solidFill>
              </a:defRPr>
            </a:pPr>
            <a:r>
              <a:t>1760年左右出现秒针</a:t>
            </a:r>
            <a:endParaRPr sz="300"/>
          </a:p>
          <a:p>
            <a:pPr marL="659504" indent="-659504" defTabSz="457200">
              <a:lnSpc>
                <a:spcPct val="120000"/>
              </a:lnSpc>
              <a:spcBef>
                <a:spcPts val="0"/>
              </a:spcBef>
              <a:buBlip>
                <a:blip r:embed="rId2"/>
              </a:buBlip>
              <a:defRPr sz="4433">
                <a:solidFill>
                  <a:srgbClr val="000000"/>
                </a:solidFill>
              </a:defRPr>
            </a:pPr>
            <a:r>
              <a:t>16世纪出现怀表</a:t>
            </a:r>
            <a:endParaRPr sz="300"/>
          </a:p>
          <a:p>
            <a:pPr marL="659504" indent="-659504" defTabSz="457200">
              <a:lnSpc>
                <a:spcPct val="120000"/>
              </a:lnSpc>
              <a:spcBef>
                <a:spcPts val="0"/>
              </a:spcBef>
              <a:buBlip>
                <a:blip r:embed="rId2"/>
              </a:buBlip>
              <a:defRPr sz="4433">
                <a:solidFill>
                  <a:srgbClr val="000000"/>
                </a:solidFill>
              </a:defRPr>
            </a:pPr>
            <a:r>
              <a:t>工业时代的关键机械不是蒸汽机，而是钟表（芒福德）</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教皇革命"/>
          <p:cNvSpPr txBox="1">
            <a:spLocks noGrp="1"/>
          </p:cNvSpPr>
          <p:nvPr>
            <p:ph type="title"/>
          </p:nvPr>
        </p:nvSpPr>
        <p:spPr>
          <a:prstGeom prst="rect">
            <a:avLst/>
          </a:prstGeom>
        </p:spPr>
        <p:txBody>
          <a:bodyPr/>
          <a:lstStyle/>
          <a:p>
            <a:r>
              <a:t>教皇革命</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教皇革命"/>
          <p:cNvSpPr txBox="1">
            <a:spLocks noGrp="1"/>
          </p:cNvSpPr>
          <p:nvPr>
            <p:ph type="title"/>
          </p:nvPr>
        </p:nvSpPr>
        <p:spPr>
          <a:prstGeom prst="rect">
            <a:avLst/>
          </a:prstGeom>
        </p:spPr>
        <p:txBody>
          <a:bodyPr/>
          <a:lstStyle/>
          <a:p>
            <a:r>
              <a:t>教皇革命</a:t>
            </a:r>
          </a:p>
        </p:txBody>
      </p:sp>
      <p:sp>
        <p:nvSpPr>
          <p:cNvPr id="289" name="1073年，教皇格里高里七世（Gregory VII, 1073-1085）宣布：罗马教廷不受世俗权力控制，相反可以通过诏令、谴责、禁制教权、革除教籍等方式制裁君主、皇帝…"/>
          <p:cNvSpPr txBox="1">
            <a:spLocks noGrp="1"/>
          </p:cNvSpPr>
          <p:nvPr>
            <p:ph type="body" idx="1"/>
          </p:nvPr>
        </p:nvSpPr>
        <p:spPr>
          <a:prstGeom prst="rect">
            <a:avLst/>
          </a:prstGeom>
        </p:spPr>
        <p:txBody>
          <a:bodyPr/>
          <a:lstStyle/>
          <a:p>
            <a:pPr marL="380618" indent="-380618" defTabSz="473201">
              <a:spcBef>
                <a:spcPts val="2400"/>
              </a:spcBef>
              <a:buBlip>
                <a:blip r:embed="rId2"/>
              </a:buBlip>
              <a:defRPr sz="3078"/>
            </a:pPr>
            <a:r>
              <a:t>1073年，教皇格里高里七世（Gregory VII, 1073-1085）宣布：罗马教廷不受世俗权力控制，相反可以通过诏令、谴责、禁制教权、革除教籍等方式制裁君主、皇帝</a:t>
            </a:r>
          </a:p>
          <a:p>
            <a:pPr marL="380618" indent="-380618" defTabSz="473201">
              <a:spcBef>
                <a:spcPts val="2400"/>
              </a:spcBef>
              <a:buBlip>
                <a:blip r:embed="rId2"/>
              </a:buBlip>
              <a:defRPr sz="3078"/>
            </a:pPr>
            <a:r>
              <a:t>1150-1122年，主教任命权（investiture）之争中，教皇取得最后胜利，诞生了教会法（canon law）</a:t>
            </a:r>
          </a:p>
          <a:p>
            <a:pPr marL="380618" indent="-380618" defTabSz="473201">
              <a:spcBef>
                <a:spcPts val="2400"/>
              </a:spcBef>
              <a:buBlip>
                <a:blip r:embed="rId2"/>
              </a:buBlip>
              <a:defRPr sz="3078"/>
            </a:pPr>
            <a:r>
              <a:t>1140年，教会法以成文方式出现</a:t>
            </a:r>
          </a:p>
          <a:p>
            <a:pPr marL="761237" lvl="1" indent="-380618" defTabSz="473201">
              <a:spcBef>
                <a:spcPts val="2400"/>
              </a:spcBef>
              <a:buBlip>
                <a:blip r:embed="rId2"/>
              </a:buBlip>
              <a:defRPr sz="3078"/>
            </a:pPr>
            <a:r>
              <a:t>教会经济财产管理</a:t>
            </a:r>
          </a:p>
          <a:p>
            <a:pPr marL="761237" lvl="1" indent="-380618" defTabSz="473201">
              <a:spcBef>
                <a:spcPts val="2400"/>
              </a:spcBef>
              <a:buBlip>
                <a:blip r:embed="rId2"/>
              </a:buBlip>
              <a:defRPr sz="3078"/>
            </a:pPr>
            <a:r>
              <a:t>特殊权限规定</a:t>
            </a:r>
          </a:p>
          <a:p>
            <a:pPr marL="761237" lvl="1" indent="-380618" defTabSz="473201">
              <a:spcBef>
                <a:spcPts val="2400"/>
              </a:spcBef>
              <a:buBlip>
                <a:blip r:embed="rId2"/>
              </a:buBlip>
              <a:defRPr sz="3078"/>
            </a:pPr>
            <a:r>
              <a:t>处理教会当局与世俗当局的关系</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法律革命"/>
          <p:cNvSpPr txBox="1">
            <a:spLocks noGrp="1"/>
          </p:cNvSpPr>
          <p:nvPr>
            <p:ph type="title"/>
          </p:nvPr>
        </p:nvSpPr>
        <p:spPr>
          <a:prstGeom prst="rect">
            <a:avLst/>
          </a:prstGeom>
        </p:spPr>
        <p:txBody>
          <a:bodyPr/>
          <a:lstStyle/>
          <a:p>
            <a:r>
              <a:t>法律革命</a:t>
            </a:r>
          </a:p>
        </p:txBody>
      </p:sp>
      <p:sp>
        <p:nvSpPr>
          <p:cNvPr id="292" name="11世纪后期发现罗马《民法大全》…"/>
          <p:cNvSpPr txBox="1">
            <a:spLocks noGrp="1"/>
          </p:cNvSpPr>
          <p:nvPr>
            <p:ph type="body" idx="1"/>
          </p:nvPr>
        </p:nvSpPr>
        <p:spPr>
          <a:prstGeom prst="rect">
            <a:avLst/>
          </a:prstGeom>
        </p:spPr>
        <p:txBody>
          <a:bodyPr/>
          <a:lstStyle/>
          <a:p>
            <a:pPr marL="333628" indent="-333628" defTabSz="414781">
              <a:spcBef>
                <a:spcPts val="2100"/>
              </a:spcBef>
              <a:buBlip>
                <a:blip r:embed="rId2"/>
              </a:buBlip>
              <a:defRPr sz="2698"/>
            </a:pPr>
            <a:r>
              <a:t>11世纪后期发现罗马《民法大全》</a:t>
            </a:r>
          </a:p>
          <a:p>
            <a:pPr marL="667257" lvl="1" indent="-333628" defTabSz="414781">
              <a:spcBef>
                <a:spcPts val="2100"/>
              </a:spcBef>
              <a:buBlip>
                <a:blip r:embed="rId2"/>
              </a:buBlip>
              <a:defRPr sz="2698"/>
            </a:pPr>
            <a:r>
              <a:t>1087年博洛尼亚大学的罗马法学家伊内留斯（Irnerius）开始教授罗马民法</a:t>
            </a:r>
          </a:p>
          <a:p>
            <a:pPr marL="667257" lvl="1" indent="-333628" defTabSz="414781">
              <a:spcBef>
                <a:spcPts val="2100"/>
              </a:spcBef>
              <a:buBlip>
                <a:blip r:embed="rId2"/>
              </a:buBlip>
              <a:defRPr sz="2698"/>
            </a:pPr>
            <a:r>
              <a:t>罗马法、教会法相互借鉴融合，成为统一的法律</a:t>
            </a:r>
          </a:p>
          <a:p>
            <a:pPr marL="333628" indent="-333628" defTabSz="414781">
              <a:spcBef>
                <a:spcPts val="2100"/>
              </a:spcBef>
              <a:buBlip>
                <a:blip r:embed="rId2"/>
              </a:buBlip>
              <a:defRPr sz="2698"/>
            </a:pPr>
            <a:r>
              <a:t>法律的普适性：</a:t>
            </a:r>
          </a:p>
          <a:p>
            <a:pPr marL="667257" lvl="1" indent="-333628" defTabSz="414781">
              <a:spcBef>
                <a:spcPts val="2100"/>
              </a:spcBef>
              <a:buBlip>
                <a:blip r:embed="rId2"/>
              </a:buBlip>
              <a:defRPr sz="2698"/>
            </a:pPr>
            <a:r>
              <a:t>习惯法必须让位于自然法</a:t>
            </a:r>
          </a:p>
          <a:p>
            <a:pPr marL="667257" lvl="1" indent="-333628" defTabSz="414781">
              <a:spcBef>
                <a:spcPts val="2100"/>
              </a:spcBef>
              <a:buBlip>
                <a:blip r:embed="rId2"/>
              </a:buBlip>
              <a:defRPr sz="2698"/>
            </a:pPr>
            <a:r>
              <a:t>理性权威和合法性高于自相冲突的权威</a:t>
            </a:r>
          </a:p>
          <a:p>
            <a:pPr marL="333628" indent="-333628" defTabSz="414781">
              <a:spcBef>
                <a:spcPts val="2100"/>
              </a:spcBef>
              <a:buBlip>
                <a:blip r:embed="rId2"/>
              </a:buBlip>
              <a:defRPr sz="2698"/>
            </a:pPr>
            <a:r>
              <a:t>法学成为进入权力中心的显学</a:t>
            </a:r>
          </a:p>
          <a:p>
            <a:pPr marL="667257" lvl="1" indent="-333628" defTabSz="414781">
              <a:spcBef>
                <a:spcPts val="2100"/>
              </a:spcBef>
              <a:buBlip>
                <a:blip r:embed="rId2"/>
              </a:buBlip>
              <a:defRPr sz="2698"/>
            </a:pPr>
            <a:r>
              <a:t>诉诸法律成为教廷、王室、教会、政府竞争和抗衡的重要手段</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法律革命"/>
          <p:cNvSpPr txBox="1">
            <a:spLocks noGrp="1"/>
          </p:cNvSpPr>
          <p:nvPr>
            <p:ph type="title"/>
          </p:nvPr>
        </p:nvSpPr>
        <p:spPr>
          <a:prstGeom prst="rect">
            <a:avLst/>
          </a:prstGeom>
        </p:spPr>
        <p:txBody>
          <a:bodyPr/>
          <a:lstStyle/>
          <a:p>
            <a:r>
              <a:t>法律革命</a:t>
            </a:r>
          </a:p>
        </p:txBody>
      </p:sp>
      <p:sp>
        <p:nvSpPr>
          <p:cNvPr id="295" name="教会有法…"/>
          <p:cNvSpPr txBox="1">
            <a:spLocks noGrp="1"/>
          </p:cNvSpPr>
          <p:nvPr>
            <p:ph type="body" idx="1"/>
          </p:nvPr>
        </p:nvSpPr>
        <p:spPr>
          <a:prstGeom prst="rect">
            <a:avLst/>
          </a:prstGeom>
        </p:spPr>
        <p:txBody>
          <a:bodyPr/>
          <a:lstStyle/>
          <a:p>
            <a:pPr>
              <a:buBlip>
                <a:blip r:embed="rId2"/>
              </a:buBlip>
            </a:pPr>
            <a:r>
              <a:t>教会有法</a:t>
            </a:r>
          </a:p>
          <a:p>
            <a:pPr>
              <a:buBlip>
                <a:blip r:embed="rId2"/>
              </a:buBlip>
            </a:pPr>
            <a:r>
              <a:t>国家、城市、行会均成为自治的法律实体</a:t>
            </a:r>
          </a:p>
          <a:p>
            <a:pPr>
              <a:buBlip>
                <a:blip r:embed="rId2"/>
              </a:buBlip>
            </a:pPr>
            <a:r>
              <a:t>法律是普遍和客观的：理性和良心是法律的基础</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市民社会"/>
          <p:cNvSpPr txBox="1">
            <a:spLocks noGrp="1"/>
          </p:cNvSpPr>
          <p:nvPr>
            <p:ph type="title"/>
          </p:nvPr>
        </p:nvSpPr>
        <p:spPr>
          <a:prstGeom prst="rect">
            <a:avLst/>
          </a:prstGeom>
        </p:spPr>
        <p:txBody>
          <a:bodyPr/>
          <a:lstStyle/>
          <a:p>
            <a:r>
              <a:t>市民社会</a:t>
            </a:r>
          </a:p>
        </p:txBody>
      </p:sp>
      <p:sp>
        <p:nvSpPr>
          <p:cNvPr id="298" name="城市自治…"/>
          <p:cNvSpPr txBox="1">
            <a:spLocks noGrp="1"/>
          </p:cNvSpPr>
          <p:nvPr>
            <p:ph type="body" idx="1"/>
          </p:nvPr>
        </p:nvSpPr>
        <p:spPr>
          <a:xfrm>
            <a:off x="1270000" y="2933700"/>
            <a:ext cx="10464800" cy="5842000"/>
          </a:xfrm>
          <a:prstGeom prst="rect">
            <a:avLst/>
          </a:prstGeom>
        </p:spPr>
        <p:txBody>
          <a:bodyPr/>
          <a:lstStyle/>
          <a:p>
            <a:pPr marL="461652" indent="-461652" defTabSz="457200">
              <a:lnSpc>
                <a:spcPct val="150000"/>
              </a:lnSpc>
              <a:spcBef>
                <a:spcPts val="0"/>
              </a:spcBef>
              <a:buBlip>
                <a:blip r:embed="rId2"/>
              </a:buBlip>
              <a:defRPr sz="3733">
                <a:solidFill>
                  <a:srgbClr val="0D0D0D"/>
                </a:solidFill>
              </a:defRPr>
            </a:pPr>
            <a:r>
              <a:t>城市自治</a:t>
            </a:r>
            <a:endParaRPr sz="1200">
              <a:solidFill>
                <a:srgbClr val="000000"/>
              </a:solidFill>
            </a:endParaRPr>
          </a:p>
          <a:p>
            <a:pPr marL="461652" indent="-461652" defTabSz="457200">
              <a:lnSpc>
                <a:spcPct val="150000"/>
              </a:lnSpc>
              <a:spcBef>
                <a:spcPts val="0"/>
              </a:spcBef>
              <a:buBlip>
                <a:blip r:embed="rId2"/>
              </a:buBlip>
              <a:defRPr sz="3733">
                <a:solidFill>
                  <a:srgbClr val="0D0D0D"/>
                </a:solidFill>
              </a:defRPr>
            </a:pPr>
            <a:r>
              <a:t>工商行行会：为行业争权益、为门户立规矩</a:t>
            </a:r>
          </a:p>
          <a:p>
            <a:pPr marL="461652" indent="-461652" defTabSz="457200">
              <a:lnSpc>
                <a:spcPct val="150000"/>
              </a:lnSpc>
              <a:spcBef>
                <a:spcPts val="0"/>
              </a:spcBef>
              <a:buBlip>
                <a:blip r:embed="rId2"/>
              </a:buBlip>
              <a:defRPr sz="3733">
                <a:solidFill>
                  <a:srgbClr val="0D0D0D"/>
                </a:solidFill>
              </a:defRPr>
            </a:pPr>
            <a:r>
              <a:t>Universitas：全体，行会代表所有同行从业者</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Grp="1"/>
          </p:cNvPicPr>
          <p:nvPr>
            <p:ph type="pic" idx="21"/>
          </p:nvPr>
        </p:nvPicPr>
        <p:blipFill>
          <a:blip r:embed="rId2"/>
          <a:srcRect/>
          <a:stretch>
            <a:fillRect/>
          </a:stretch>
        </p:blipFill>
        <p:spPr>
          <a:xfrm>
            <a:off x="0" y="162559"/>
            <a:ext cx="13004800" cy="9428482"/>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大学的诞生"/>
          <p:cNvSpPr txBox="1">
            <a:spLocks noGrp="1"/>
          </p:cNvSpPr>
          <p:nvPr>
            <p:ph type="title"/>
          </p:nvPr>
        </p:nvSpPr>
        <p:spPr>
          <a:prstGeom prst="rect">
            <a:avLst/>
          </a:prstGeom>
        </p:spPr>
        <p:txBody>
          <a:bodyPr/>
          <a:lstStyle/>
          <a:p>
            <a:r>
              <a:t>大学的诞生</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什么是大学"/>
          <p:cNvSpPr txBox="1">
            <a:spLocks noGrp="1"/>
          </p:cNvSpPr>
          <p:nvPr>
            <p:ph type="title"/>
          </p:nvPr>
        </p:nvSpPr>
        <p:spPr>
          <a:prstGeom prst="rect">
            <a:avLst/>
          </a:prstGeom>
        </p:spPr>
        <p:txBody>
          <a:bodyPr/>
          <a:lstStyle/>
          <a:p>
            <a:r>
              <a:t>什么是大学</a:t>
            </a:r>
          </a:p>
        </p:txBody>
      </p:sp>
      <p:sp>
        <p:nvSpPr>
          <p:cNvPr id="303" name="庸常之见…"/>
          <p:cNvSpPr txBox="1">
            <a:spLocks noGrp="1"/>
          </p:cNvSpPr>
          <p:nvPr>
            <p:ph type="body" idx="1"/>
          </p:nvPr>
        </p:nvSpPr>
        <p:spPr>
          <a:prstGeom prst="rect">
            <a:avLst/>
          </a:prstGeom>
        </p:spPr>
        <p:txBody>
          <a:bodyPr/>
          <a:lstStyle/>
          <a:p>
            <a:pPr>
              <a:buBlip>
                <a:blip r:embed="rId2"/>
              </a:buBlip>
            </a:pPr>
            <a:r>
              <a:t>庸常之见</a:t>
            </a:r>
          </a:p>
          <a:p>
            <a:pPr lvl="1">
              <a:buBlip>
                <a:blip r:embed="rId2"/>
              </a:buBlip>
            </a:pPr>
            <a:r>
              <a:t>大学是讲授高深学问的地方</a:t>
            </a:r>
          </a:p>
          <a:p>
            <a:pPr lvl="1">
              <a:buBlip>
                <a:blip r:embed="rId2"/>
              </a:buBlip>
            </a:pPr>
            <a:r>
              <a:t>大学是高等教育机构</a:t>
            </a:r>
          </a:p>
          <a:p>
            <a:pPr>
              <a:buBlip>
                <a:blip r:embed="rId2"/>
              </a:buBlip>
            </a:pPr>
            <a:r>
              <a:t>大学是中世纪欧洲特有的产物</a:t>
            </a:r>
          </a:p>
          <a:p>
            <a:pPr>
              <a:buBlip>
                <a:blip r:embed="rId2"/>
              </a:buBlip>
            </a:pPr>
            <a:r>
              <a:t>为什么唯有中世纪欧洲诞生了大学？</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古代的学术机构"/>
          <p:cNvSpPr txBox="1">
            <a:spLocks noGrp="1"/>
          </p:cNvSpPr>
          <p:nvPr>
            <p:ph type="title"/>
          </p:nvPr>
        </p:nvSpPr>
        <p:spPr>
          <a:prstGeom prst="rect">
            <a:avLst/>
          </a:prstGeom>
        </p:spPr>
        <p:txBody>
          <a:bodyPr/>
          <a:lstStyle/>
          <a:p>
            <a:r>
              <a:t>古代的学术机构</a:t>
            </a:r>
          </a:p>
        </p:txBody>
      </p:sp>
      <p:sp>
        <p:nvSpPr>
          <p:cNvPr id="306" name="希腊（公元前4世纪）：柏拉图学园、吕克昂学园…"/>
          <p:cNvSpPr txBox="1">
            <a:spLocks noGrp="1"/>
          </p:cNvSpPr>
          <p:nvPr>
            <p:ph type="body" idx="1"/>
          </p:nvPr>
        </p:nvSpPr>
        <p:spPr>
          <a:prstGeom prst="rect">
            <a:avLst/>
          </a:prstGeom>
        </p:spPr>
        <p:txBody>
          <a:bodyPr/>
          <a:lstStyle/>
          <a:p>
            <a:pPr marL="437006" indent="-437006" defTabSz="543305">
              <a:spcBef>
                <a:spcPts val="2700"/>
              </a:spcBef>
              <a:buBlip>
                <a:blip r:embed="rId2"/>
              </a:buBlip>
              <a:defRPr sz="3534"/>
            </a:pPr>
            <a:r>
              <a:t>希腊（公元前4世纪）：柏拉图学园、吕克昂学园</a:t>
            </a:r>
          </a:p>
          <a:p>
            <a:pPr marL="437006" indent="-437006" defTabSz="543305">
              <a:spcBef>
                <a:spcPts val="2700"/>
              </a:spcBef>
              <a:buBlip>
                <a:blip r:embed="rId2"/>
              </a:buBlip>
              <a:defRPr sz="3534"/>
            </a:pPr>
            <a:r>
              <a:t>亚历山大城（公元前3世纪-公元后5世纪）：缪斯宫（Museum）</a:t>
            </a:r>
          </a:p>
          <a:p>
            <a:pPr marL="437006" indent="-437006" defTabSz="543305">
              <a:spcBef>
                <a:spcPts val="2700"/>
              </a:spcBef>
              <a:buBlip>
                <a:blip r:embed="rId2"/>
              </a:buBlip>
              <a:defRPr sz="3534"/>
            </a:pPr>
            <a:r>
              <a:t>巴格达（公元8-9世纪）：智慧馆(House of wisdom)</a:t>
            </a:r>
          </a:p>
          <a:p>
            <a:pPr marL="437006" indent="-437006" defTabSz="543305">
              <a:spcBef>
                <a:spcPts val="2700"/>
              </a:spcBef>
              <a:buBlip>
                <a:blip r:embed="rId2"/>
              </a:buBlip>
              <a:defRPr sz="3534"/>
            </a:pPr>
            <a:r>
              <a:t>中世纪欧洲：修道院(monastery)-座堂学校（cathedral school）</a:t>
            </a:r>
          </a:p>
          <a:p>
            <a:pPr marL="437006" indent="-437006" defTabSz="543305">
              <a:spcBef>
                <a:spcPts val="2700"/>
              </a:spcBef>
              <a:buBlip>
                <a:blip r:embed="rId2"/>
              </a:buBlip>
              <a:defRPr sz="3534"/>
            </a:pPr>
            <a:r>
              <a:t>它们都不是大学（universitas, university）</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拉丁翻译运动·托莱多"/>
          <p:cNvSpPr txBox="1">
            <a:spLocks noGrp="1"/>
          </p:cNvSpPr>
          <p:nvPr>
            <p:ph type="title"/>
          </p:nvPr>
        </p:nvSpPr>
        <p:spPr>
          <a:prstGeom prst="rect">
            <a:avLst/>
          </a:prstGeom>
        </p:spPr>
        <p:txBody>
          <a:bodyPr/>
          <a:lstStyle/>
          <a:p>
            <a:r>
              <a:t>拉丁翻译运动·托莱多</a:t>
            </a:r>
          </a:p>
        </p:txBody>
      </p:sp>
      <p:sp>
        <p:nvSpPr>
          <p:cNvPr id="309" name="1085年，基督徒从伊斯兰教徒中收回西班牙半岛托莱多（Toledo）…"/>
          <p:cNvSpPr txBox="1">
            <a:spLocks noGrp="1"/>
          </p:cNvSpPr>
          <p:nvPr>
            <p:ph type="body" idx="1"/>
          </p:nvPr>
        </p:nvSpPr>
        <p:spPr>
          <a:prstGeom prst="rect">
            <a:avLst/>
          </a:prstGeom>
        </p:spPr>
        <p:txBody>
          <a:bodyPr/>
          <a:lstStyle/>
          <a:p>
            <a:pPr marL="420103" indent="-420103" defTabSz="416052">
              <a:spcBef>
                <a:spcPts val="0"/>
              </a:spcBef>
              <a:buBlip>
                <a:blip r:embed="rId2"/>
              </a:buBlip>
              <a:defRPr sz="3397">
                <a:solidFill>
                  <a:srgbClr val="0D0D0D"/>
                </a:solidFill>
              </a:defRPr>
            </a:pPr>
            <a:r>
              <a:rPr dirty="0"/>
              <a:t>1085年，基督徒从伊斯兰教徒中收回西班牙半岛托莱多（Toledo）</a:t>
            </a:r>
          </a:p>
          <a:p>
            <a:pPr marL="420103" indent="-420103" defTabSz="416052">
              <a:spcBef>
                <a:spcPts val="0"/>
              </a:spcBef>
              <a:buBlip>
                <a:blip r:embed="rId2"/>
              </a:buBlip>
              <a:defRPr sz="3397">
                <a:solidFill>
                  <a:srgbClr val="0D0D0D"/>
                </a:solidFill>
              </a:defRPr>
            </a:pPr>
            <a:r>
              <a:rPr dirty="0" err="1"/>
              <a:t>来自意大利的吉拉尔德（Gerard</a:t>
            </a:r>
            <a:r>
              <a:rPr dirty="0"/>
              <a:t> of Cremona, 约1114-1187）在托莱多驻留40余年，留下80余种由阿拉伯文翻译成拉丁文的译作目录，其中希腊著作有</a:t>
            </a:r>
          </a:p>
          <a:p>
            <a:pPr marL="847712" lvl="1" indent="-420103" defTabSz="416052">
              <a:spcBef>
                <a:spcPts val="0"/>
              </a:spcBef>
              <a:buBlip>
                <a:blip r:embed="rId2"/>
              </a:buBlip>
              <a:defRPr sz="3397">
                <a:solidFill>
                  <a:srgbClr val="0D0D0D"/>
                </a:solidFill>
              </a:defRPr>
            </a:pPr>
            <a:r>
              <a:rPr dirty="0" err="1"/>
              <a:t>欧几里得《几何原本</a:t>
            </a:r>
            <a:r>
              <a:rPr dirty="0"/>
              <a:t>》</a:t>
            </a:r>
          </a:p>
          <a:p>
            <a:pPr marL="847712" lvl="1" indent="-420103" defTabSz="416052">
              <a:spcBef>
                <a:spcPts val="0"/>
              </a:spcBef>
              <a:buBlip>
                <a:blip r:embed="rId2"/>
              </a:buBlip>
              <a:defRPr sz="3397">
                <a:solidFill>
                  <a:srgbClr val="0D0D0D"/>
                </a:solidFill>
              </a:defRPr>
            </a:pPr>
            <a:r>
              <a:rPr dirty="0" err="1"/>
              <a:t>阿基米德《测圆</a:t>
            </a:r>
            <a:r>
              <a:rPr dirty="0"/>
              <a:t>》</a:t>
            </a:r>
          </a:p>
          <a:p>
            <a:pPr marL="847712" lvl="1" indent="-420103" defTabSz="416052">
              <a:spcBef>
                <a:spcPts val="0"/>
              </a:spcBef>
              <a:buBlip>
                <a:blip r:embed="rId2"/>
              </a:buBlip>
              <a:defRPr sz="3397">
                <a:solidFill>
                  <a:srgbClr val="0D0D0D"/>
                </a:solidFill>
              </a:defRPr>
            </a:pPr>
            <a:r>
              <a:rPr dirty="0" err="1"/>
              <a:t>托勒密《天文学大成</a:t>
            </a:r>
            <a:r>
              <a:rPr dirty="0"/>
              <a:t>》</a:t>
            </a:r>
          </a:p>
          <a:p>
            <a:pPr marL="847712" lvl="1" indent="-420103" defTabSz="416052">
              <a:spcBef>
                <a:spcPts val="0"/>
              </a:spcBef>
              <a:buBlip>
                <a:blip r:embed="rId2"/>
              </a:buBlip>
              <a:defRPr sz="3397">
                <a:solidFill>
                  <a:srgbClr val="0D0D0D"/>
                </a:solidFill>
              </a:defRPr>
            </a:pPr>
            <a:r>
              <a:rPr dirty="0" err="1"/>
              <a:t>亚里士多德《后分析篇</a:t>
            </a:r>
            <a:r>
              <a:rPr dirty="0"/>
              <a:t>》《</a:t>
            </a:r>
            <a:r>
              <a:rPr dirty="0" err="1"/>
              <a:t>物理学</a:t>
            </a:r>
            <a:r>
              <a:rPr dirty="0"/>
              <a:t>》《</a:t>
            </a:r>
            <a:r>
              <a:rPr dirty="0" err="1"/>
              <a:t>论天</a:t>
            </a:r>
            <a:r>
              <a:rPr dirty="0"/>
              <a:t>》《</a:t>
            </a:r>
            <a:r>
              <a:rPr dirty="0" err="1"/>
              <a:t>气象学</a:t>
            </a:r>
            <a:r>
              <a:rPr dirty="0"/>
              <a:t>》</a:t>
            </a:r>
          </a:p>
          <a:p>
            <a:pPr marL="847712" lvl="1" indent="-420103" defTabSz="416052">
              <a:spcBef>
                <a:spcPts val="0"/>
              </a:spcBef>
              <a:buBlip>
                <a:blip r:embed="rId2"/>
              </a:buBlip>
              <a:defRPr sz="3397">
                <a:solidFill>
                  <a:srgbClr val="0D0D0D"/>
                </a:solidFill>
              </a:defRPr>
            </a:pPr>
            <a:r>
              <a:rPr dirty="0" err="1"/>
              <a:t>盖伦医学著作</a:t>
            </a:r>
            <a:endParaRPr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拉丁翻译运动·西西里"/>
          <p:cNvSpPr txBox="1">
            <a:spLocks noGrp="1"/>
          </p:cNvSpPr>
          <p:nvPr>
            <p:ph type="title"/>
          </p:nvPr>
        </p:nvSpPr>
        <p:spPr>
          <a:prstGeom prst="rect">
            <a:avLst/>
          </a:prstGeom>
        </p:spPr>
        <p:txBody>
          <a:bodyPr/>
          <a:lstStyle/>
          <a:p>
            <a:r>
              <a:t>拉丁翻译运动·西西里</a:t>
            </a:r>
          </a:p>
        </p:txBody>
      </p:sp>
      <p:sp>
        <p:nvSpPr>
          <p:cNvPr id="312" name="1100年左右，基督徒从伊斯兰教徒手中夺回了西西里。…"/>
          <p:cNvSpPr txBox="1">
            <a:spLocks noGrp="1"/>
          </p:cNvSpPr>
          <p:nvPr>
            <p:ph type="body" idx="1"/>
          </p:nvPr>
        </p:nvSpPr>
        <p:spPr>
          <a:prstGeom prst="rect">
            <a:avLst/>
          </a:prstGeom>
        </p:spPr>
        <p:txBody>
          <a:bodyPr/>
          <a:lstStyle/>
          <a:p>
            <a:pPr marL="461652" indent="-461652" defTabSz="457200">
              <a:spcBef>
                <a:spcPts val="0"/>
              </a:spcBef>
              <a:buBlip>
                <a:blip r:embed="rId2"/>
              </a:buBlip>
              <a:defRPr sz="3733">
                <a:solidFill>
                  <a:srgbClr val="0D0D0D"/>
                </a:solidFill>
              </a:defRPr>
            </a:pPr>
            <a:r>
              <a:rPr dirty="0"/>
              <a:t>1100年左右，基督徒从伊斯兰教徒手中夺回了西西里。</a:t>
            </a:r>
          </a:p>
          <a:p>
            <a:pPr marL="461652" indent="-461652" defTabSz="457200">
              <a:spcBef>
                <a:spcPts val="0"/>
              </a:spcBef>
              <a:buBlip>
                <a:blip r:embed="rId2"/>
              </a:buBlip>
              <a:defRPr sz="3733">
                <a:solidFill>
                  <a:srgbClr val="0D0D0D"/>
                </a:solidFill>
              </a:defRPr>
            </a:pPr>
            <a:r>
              <a:rPr dirty="0"/>
              <a:t>1150年代，阿里斯蒂帕斯（Henricus Aristippus, 活跃于1156-1162）翻译了</a:t>
            </a:r>
          </a:p>
          <a:p>
            <a:pPr marL="931552" lvl="1" indent="-461652" defTabSz="457200">
              <a:spcBef>
                <a:spcPts val="0"/>
              </a:spcBef>
              <a:buBlip>
                <a:blip r:embed="rId2"/>
              </a:buBlip>
              <a:defRPr sz="3733">
                <a:solidFill>
                  <a:srgbClr val="0D0D0D"/>
                </a:solidFill>
              </a:defRPr>
            </a:pPr>
            <a:r>
              <a:rPr dirty="0" err="1"/>
              <a:t>柏拉图《美诺篇</a:t>
            </a:r>
            <a:r>
              <a:rPr dirty="0"/>
              <a:t>》《</a:t>
            </a:r>
            <a:r>
              <a:rPr dirty="0" err="1"/>
              <a:t>斐多篇</a:t>
            </a:r>
            <a:r>
              <a:rPr dirty="0"/>
              <a:t>》</a:t>
            </a:r>
          </a:p>
          <a:p>
            <a:pPr marL="931552" lvl="1" indent="-461652" defTabSz="457200">
              <a:spcBef>
                <a:spcPts val="0"/>
              </a:spcBef>
              <a:buBlip>
                <a:blip r:embed="rId2"/>
              </a:buBlip>
              <a:defRPr sz="3733">
                <a:solidFill>
                  <a:srgbClr val="0D0D0D"/>
                </a:solidFill>
              </a:defRPr>
            </a:pPr>
            <a:r>
              <a:rPr dirty="0" err="1"/>
              <a:t>亚里士多德《气象学</a:t>
            </a:r>
            <a:r>
              <a:rPr dirty="0"/>
              <a:t>》</a:t>
            </a:r>
          </a:p>
          <a:p>
            <a:pPr marL="461652" indent="-461652" defTabSz="457200">
              <a:spcBef>
                <a:spcPts val="0"/>
              </a:spcBef>
              <a:buBlip>
                <a:blip r:embed="rId2"/>
              </a:buBlip>
              <a:defRPr sz="3733">
                <a:solidFill>
                  <a:srgbClr val="0D0D0D"/>
                </a:solidFill>
              </a:defRPr>
            </a:pPr>
            <a:r>
              <a:rPr dirty="0"/>
              <a:t>1217年，苏格兰人麦可（Michael the Scot, 1185-1236）翻译</a:t>
            </a:r>
          </a:p>
          <a:p>
            <a:pPr marL="931552" lvl="1" indent="-461652" defTabSz="457200">
              <a:spcBef>
                <a:spcPts val="0"/>
              </a:spcBef>
              <a:buBlip>
                <a:blip r:embed="rId2"/>
              </a:buBlip>
              <a:defRPr sz="3733">
                <a:solidFill>
                  <a:srgbClr val="0D0D0D"/>
                </a:solidFill>
              </a:defRPr>
            </a:pPr>
            <a:r>
              <a:rPr dirty="0" err="1"/>
              <a:t>亚里士多德《动物志</a:t>
            </a:r>
            <a:r>
              <a:rPr dirty="0"/>
              <a:t>》《</a:t>
            </a:r>
            <a:r>
              <a:rPr dirty="0" err="1"/>
              <a:t>物理学</a:t>
            </a:r>
            <a:r>
              <a:rPr dirty="0"/>
              <a:t>》《</a:t>
            </a:r>
            <a:r>
              <a:rPr dirty="0" err="1"/>
              <a:t>形而上学</a:t>
            </a:r>
            <a:r>
              <a:rPr dirty="0"/>
              <a:t>》《</a:t>
            </a:r>
            <a:r>
              <a:rPr dirty="0" err="1"/>
              <a:t>伦理学</a:t>
            </a:r>
            <a:r>
              <a:rPr dirty="0"/>
              <a:t>》</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学习中心"/>
          <p:cNvSpPr txBox="1">
            <a:spLocks noGrp="1"/>
          </p:cNvSpPr>
          <p:nvPr>
            <p:ph type="title"/>
          </p:nvPr>
        </p:nvSpPr>
        <p:spPr>
          <a:prstGeom prst="rect">
            <a:avLst/>
          </a:prstGeom>
        </p:spPr>
        <p:txBody>
          <a:bodyPr/>
          <a:lstStyle/>
          <a:p>
            <a:r>
              <a:t>学习中心</a:t>
            </a:r>
          </a:p>
        </p:txBody>
      </p:sp>
      <p:sp>
        <p:nvSpPr>
          <p:cNvPr id="315" name="13世纪初，形成了三大学习中心…"/>
          <p:cNvSpPr txBox="1">
            <a:spLocks noGrp="1"/>
          </p:cNvSpPr>
          <p:nvPr>
            <p:ph type="body" idx="1"/>
          </p:nvPr>
        </p:nvSpPr>
        <p:spPr>
          <a:xfrm>
            <a:off x="1270000" y="2933700"/>
            <a:ext cx="10464800" cy="5842000"/>
          </a:xfrm>
          <a:prstGeom prst="rect">
            <a:avLst/>
          </a:prstGeom>
        </p:spPr>
        <p:txBody>
          <a:bodyPr/>
          <a:lstStyle/>
          <a:p>
            <a:pPr marL="461652" indent="-461652" defTabSz="457200">
              <a:lnSpc>
                <a:spcPct val="150000"/>
              </a:lnSpc>
              <a:spcBef>
                <a:spcPts val="0"/>
              </a:spcBef>
              <a:buBlip>
                <a:blip r:embed="rId2"/>
              </a:buBlip>
              <a:defRPr sz="3733">
                <a:solidFill>
                  <a:srgbClr val="0D0D0D"/>
                </a:solidFill>
              </a:defRPr>
            </a:pPr>
            <a:r>
              <a:t>13世纪初，形成了三大学习中心</a:t>
            </a:r>
          </a:p>
          <a:p>
            <a:pPr marL="931552" lvl="1" indent="-461652" defTabSz="457200">
              <a:lnSpc>
                <a:spcPct val="150000"/>
              </a:lnSpc>
              <a:spcBef>
                <a:spcPts val="0"/>
              </a:spcBef>
              <a:buBlip>
                <a:blip r:embed="rId2"/>
              </a:buBlip>
              <a:defRPr sz="3733">
                <a:solidFill>
                  <a:srgbClr val="0D0D0D"/>
                </a:solidFill>
              </a:defRPr>
            </a:pPr>
            <a:r>
              <a:t>巴黎(Paris)：教授神学</a:t>
            </a:r>
          </a:p>
          <a:p>
            <a:pPr marL="931552" lvl="1" indent="-461652" defTabSz="457200">
              <a:lnSpc>
                <a:spcPct val="150000"/>
              </a:lnSpc>
              <a:spcBef>
                <a:spcPts val="0"/>
              </a:spcBef>
              <a:buBlip>
                <a:blip r:embed="rId2"/>
              </a:buBlip>
              <a:defRPr sz="3733">
                <a:solidFill>
                  <a:srgbClr val="0D0D0D"/>
                </a:solidFill>
              </a:defRPr>
            </a:pPr>
            <a:r>
              <a:t>博洛尼亚(Bologna)：教授法学</a:t>
            </a:r>
          </a:p>
          <a:p>
            <a:pPr marL="931552" lvl="1" indent="-461652" defTabSz="457200">
              <a:lnSpc>
                <a:spcPct val="150000"/>
              </a:lnSpc>
              <a:spcBef>
                <a:spcPts val="0"/>
              </a:spcBef>
              <a:buBlip>
                <a:blip r:embed="rId2"/>
              </a:buBlip>
              <a:defRPr sz="3733">
                <a:solidFill>
                  <a:srgbClr val="0D0D0D"/>
                </a:solidFill>
              </a:defRPr>
            </a:pPr>
            <a:r>
              <a:t>萨莱诺（Salerno）：教授医学</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人才需求"/>
          <p:cNvSpPr txBox="1">
            <a:spLocks noGrp="1"/>
          </p:cNvSpPr>
          <p:nvPr>
            <p:ph type="title"/>
          </p:nvPr>
        </p:nvSpPr>
        <p:spPr>
          <a:prstGeom prst="rect">
            <a:avLst/>
          </a:prstGeom>
        </p:spPr>
        <p:txBody>
          <a:bodyPr/>
          <a:lstStyle/>
          <a:p>
            <a:r>
              <a:t>人才需求</a:t>
            </a:r>
          </a:p>
        </p:txBody>
      </p:sp>
      <p:sp>
        <p:nvSpPr>
          <p:cNvPr id="318" name="教会需要神学人才…"/>
          <p:cNvSpPr txBox="1">
            <a:spLocks noGrp="1"/>
          </p:cNvSpPr>
          <p:nvPr>
            <p:ph type="body" idx="1"/>
          </p:nvPr>
        </p:nvSpPr>
        <p:spPr>
          <a:prstGeom prst="rect">
            <a:avLst/>
          </a:prstGeom>
        </p:spPr>
        <p:txBody>
          <a:bodyPr/>
          <a:lstStyle/>
          <a:p>
            <a:pPr>
              <a:buBlip>
                <a:blip r:embed="rId2"/>
              </a:buBlip>
            </a:pPr>
            <a:r>
              <a:t>教会需要神学人才</a:t>
            </a:r>
          </a:p>
          <a:p>
            <a:pPr>
              <a:buBlip>
                <a:blip r:embed="rId2"/>
              </a:buBlip>
            </a:pPr>
            <a:r>
              <a:t>宫廷需要职业官僚</a:t>
            </a:r>
          </a:p>
          <a:p>
            <a:pPr lvl="1">
              <a:buBlip>
                <a:blip r:embed="rId2"/>
              </a:buBlip>
            </a:pPr>
            <a:r>
              <a:t>国务秘书/诗人/星象学家/医生</a:t>
            </a:r>
          </a:p>
          <a:p>
            <a:pPr>
              <a:buBlip>
                <a:blip r:embed="rId2"/>
              </a:buBlip>
            </a:pPr>
            <a:r>
              <a:t>全社会都需要法官、律师、法学家</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大学作为自治机构"/>
          <p:cNvSpPr txBox="1">
            <a:spLocks noGrp="1"/>
          </p:cNvSpPr>
          <p:nvPr>
            <p:ph type="title"/>
          </p:nvPr>
        </p:nvSpPr>
        <p:spPr>
          <a:prstGeom prst="rect">
            <a:avLst/>
          </a:prstGeom>
        </p:spPr>
        <p:txBody>
          <a:bodyPr/>
          <a:lstStyle/>
          <a:p>
            <a:r>
              <a:t>大学作为自治机构</a:t>
            </a:r>
          </a:p>
        </p:txBody>
      </p:sp>
      <p:sp>
        <p:nvSpPr>
          <p:cNvPr id="321" name="学生和教师在不同城市之间游走…"/>
          <p:cNvSpPr txBox="1">
            <a:spLocks noGrp="1"/>
          </p:cNvSpPr>
          <p:nvPr>
            <p:ph type="body" idx="1"/>
          </p:nvPr>
        </p:nvSpPr>
        <p:spPr>
          <a:prstGeom prst="rect">
            <a:avLst/>
          </a:prstGeom>
        </p:spPr>
        <p:txBody>
          <a:bodyPr/>
          <a:lstStyle/>
          <a:p>
            <a:pPr marL="461652" indent="-461652" defTabSz="457200">
              <a:lnSpc>
                <a:spcPct val="150000"/>
              </a:lnSpc>
              <a:spcBef>
                <a:spcPts val="0"/>
              </a:spcBef>
              <a:buBlip>
                <a:blip r:embed="rId2"/>
              </a:buBlip>
              <a:defRPr sz="3733">
                <a:solidFill>
                  <a:srgbClr val="0D0D0D"/>
                </a:solidFill>
              </a:defRPr>
            </a:pPr>
            <a:r>
              <a:t>学生和教师在不同城市之间游走</a:t>
            </a:r>
          </a:p>
          <a:p>
            <a:pPr marL="461652" indent="-461652" defTabSz="457200">
              <a:lnSpc>
                <a:spcPct val="150000"/>
              </a:lnSpc>
              <a:spcBef>
                <a:spcPts val="0"/>
              </a:spcBef>
              <a:buBlip>
                <a:blip r:embed="rId2"/>
              </a:buBlip>
              <a:defRPr sz="3733">
                <a:solidFill>
                  <a:srgbClr val="0D0D0D"/>
                </a:solidFill>
              </a:defRPr>
            </a:pPr>
            <a:r>
              <a:t>外邦人寄居在异国城市，没有权利和特权</a:t>
            </a:r>
          </a:p>
          <a:p>
            <a:pPr marL="461652" indent="-461652" defTabSz="457200">
              <a:lnSpc>
                <a:spcPct val="150000"/>
              </a:lnSpc>
              <a:spcBef>
                <a:spcPts val="0"/>
              </a:spcBef>
              <a:buBlip>
                <a:blip r:embed="rId2"/>
              </a:buBlip>
              <a:defRPr sz="3733">
                <a:solidFill>
                  <a:srgbClr val="0D0D0D"/>
                </a:solidFill>
              </a:defRPr>
            </a:pPr>
            <a:r>
              <a:t>学生和教师联合起来结成行会(universitas)</a:t>
            </a:r>
          </a:p>
          <a:p>
            <a:pPr marL="931552" lvl="1" indent="-461652" defTabSz="457200">
              <a:lnSpc>
                <a:spcPct val="150000"/>
              </a:lnSpc>
              <a:spcBef>
                <a:spcPts val="0"/>
              </a:spcBef>
              <a:buBlip>
                <a:blip r:embed="rId2"/>
              </a:buBlip>
              <a:defRPr sz="3733">
                <a:solidFill>
                  <a:srgbClr val="0D0D0D"/>
                </a:solidFill>
              </a:defRPr>
            </a:pPr>
            <a:r>
              <a:t>合法的自治团体</a:t>
            </a:r>
          </a:p>
          <a:p>
            <a:pPr marL="931552" lvl="1" indent="-461652" defTabSz="457200">
              <a:lnSpc>
                <a:spcPct val="150000"/>
              </a:lnSpc>
              <a:spcBef>
                <a:spcPts val="0"/>
              </a:spcBef>
              <a:buBlip>
                <a:blip r:embed="rId2"/>
              </a:buBlip>
              <a:defRPr sz="3733">
                <a:solidFill>
                  <a:srgbClr val="0D0D0D"/>
                </a:solidFill>
              </a:defRPr>
            </a:pPr>
            <a:r>
              <a:t>拥有垄断特权</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学生行会"/>
          <p:cNvSpPr txBox="1">
            <a:spLocks noGrp="1"/>
          </p:cNvSpPr>
          <p:nvPr>
            <p:ph type="title"/>
          </p:nvPr>
        </p:nvSpPr>
        <p:spPr>
          <a:prstGeom prst="rect">
            <a:avLst/>
          </a:prstGeom>
        </p:spPr>
        <p:txBody>
          <a:bodyPr/>
          <a:lstStyle/>
          <a:p>
            <a:r>
              <a:t>学生行会</a:t>
            </a:r>
          </a:p>
        </p:txBody>
      </p:sp>
      <p:sp>
        <p:nvSpPr>
          <p:cNvPr id="324" name="学生行会（student universitas）…"/>
          <p:cNvSpPr txBox="1">
            <a:spLocks noGrp="1"/>
          </p:cNvSpPr>
          <p:nvPr>
            <p:ph type="body" idx="1"/>
          </p:nvPr>
        </p:nvSpPr>
        <p:spPr>
          <a:prstGeom prst="rect">
            <a:avLst/>
          </a:prstGeom>
        </p:spPr>
        <p:txBody>
          <a:bodyPr/>
          <a:lstStyle/>
          <a:p>
            <a:pPr marL="397020" indent="-397020" defTabSz="393192">
              <a:lnSpc>
                <a:spcPct val="150000"/>
              </a:lnSpc>
              <a:spcBef>
                <a:spcPts val="0"/>
              </a:spcBef>
              <a:buBlip>
                <a:blip r:embed="rId2"/>
              </a:buBlip>
              <a:defRPr sz="3210">
                <a:solidFill>
                  <a:srgbClr val="0D0D0D"/>
                </a:solidFill>
              </a:defRPr>
            </a:pPr>
            <a:r>
              <a:t>学生行会（student universitas）</a:t>
            </a:r>
          </a:p>
          <a:p>
            <a:pPr marL="801134" lvl="1" indent="-397020" defTabSz="393192">
              <a:lnSpc>
                <a:spcPct val="150000"/>
              </a:lnSpc>
              <a:spcBef>
                <a:spcPts val="0"/>
              </a:spcBef>
              <a:buBlip>
                <a:blip r:embed="rId2"/>
              </a:buBlip>
              <a:defRPr sz="3210">
                <a:solidFill>
                  <a:srgbClr val="0D0D0D"/>
                </a:solidFill>
              </a:defRPr>
            </a:pPr>
            <a:r>
              <a:t>对外维护自身权益</a:t>
            </a:r>
          </a:p>
          <a:p>
            <a:pPr marL="1205248" lvl="2" indent="-397020" defTabSz="393192">
              <a:lnSpc>
                <a:spcPct val="150000"/>
              </a:lnSpc>
              <a:spcBef>
                <a:spcPts val="0"/>
              </a:spcBef>
              <a:buBlip>
                <a:blip r:embed="rId2"/>
              </a:buBlip>
              <a:defRPr sz="3210">
                <a:solidFill>
                  <a:srgbClr val="0D0D0D"/>
                </a:solidFill>
              </a:defRPr>
            </a:pPr>
            <a:r>
              <a:t>与教会、城市当局、教师订约</a:t>
            </a:r>
          </a:p>
          <a:p>
            <a:pPr marL="801134" lvl="1" indent="-397020" defTabSz="393192">
              <a:lnSpc>
                <a:spcPct val="150000"/>
              </a:lnSpc>
              <a:spcBef>
                <a:spcPts val="0"/>
              </a:spcBef>
              <a:buBlip>
                <a:blip r:embed="rId2"/>
              </a:buBlip>
              <a:defRPr sz="3210">
                <a:solidFill>
                  <a:srgbClr val="0D0D0D"/>
                </a:solidFill>
              </a:defRPr>
            </a:pPr>
            <a:r>
              <a:t>对内制定行业标准，约束成员</a:t>
            </a:r>
          </a:p>
          <a:p>
            <a:pPr marL="1205248" lvl="2" indent="-397020" defTabSz="393192">
              <a:lnSpc>
                <a:spcPct val="150000"/>
              </a:lnSpc>
              <a:spcBef>
                <a:spcPts val="0"/>
              </a:spcBef>
              <a:buBlip>
                <a:blip r:embed="rId2"/>
              </a:buBlip>
              <a:defRPr sz="3210">
                <a:solidFill>
                  <a:srgbClr val="0D0D0D"/>
                </a:solidFill>
              </a:defRPr>
            </a:pPr>
            <a:r>
              <a:t>学生成员是否合格，入学许可，缴费</a:t>
            </a:r>
          </a:p>
          <a:p>
            <a:pPr marL="1205248" lvl="2" indent="-397020" defTabSz="393192">
              <a:lnSpc>
                <a:spcPct val="150000"/>
              </a:lnSpc>
              <a:spcBef>
                <a:spcPts val="0"/>
              </a:spcBef>
              <a:buBlip>
                <a:blip r:embed="rId2"/>
              </a:buBlip>
              <a:defRPr sz="3210">
                <a:solidFill>
                  <a:srgbClr val="0D0D0D"/>
                </a:solidFill>
              </a:defRPr>
            </a:pPr>
            <a:r>
              <a:t>教师须向学生校长（rector）宣誓效忠</a:t>
            </a:r>
          </a:p>
          <a:p>
            <a:pPr marL="801134" lvl="1" indent="-397020" defTabSz="393192">
              <a:lnSpc>
                <a:spcPct val="150000"/>
              </a:lnSpc>
              <a:spcBef>
                <a:spcPts val="0"/>
              </a:spcBef>
              <a:buBlip>
                <a:blip r:embed="rId2"/>
              </a:buBlip>
              <a:defRPr sz="3210">
                <a:solidFill>
                  <a:srgbClr val="0D0D0D"/>
                </a:solidFill>
              </a:defRPr>
            </a:pPr>
            <a:r>
              <a:t>在王权和教权之间左右逢源，经常诉诸教皇的支持</a:t>
            </a:r>
          </a:p>
          <a:p>
            <a:pPr marL="801134" lvl="1" indent="-397020" defTabSz="393192">
              <a:lnSpc>
                <a:spcPct val="150000"/>
              </a:lnSpc>
              <a:spcBef>
                <a:spcPts val="0"/>
              </a:spcBef>
              <a:buBlip>
                <a:blip r:embed="rId2"/>
              </a:buBlip>
              <a:defRPr sz="3210">
                <a:solidFill>
                  <a:srgbClr val="0D0D0D"/>
                </a:solidFill>
              </a:defRPr>
            </a:pPr>
            <a:r>
              <a:t>曾经转投帕多瓦（Padua）、锡耶那（Siena）</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学位制度"/>
          <p:cNvSpPr txBox="1">
            <a:spLocks noGrp="1"/>
          </p:cNvSpPr>
          <p:nvPr>
            <p:ph type="title"/>
          </p:nvPr>
        </p:nvSpPr>
        <p:spPr>
          <a:prstGeom prst="rect">
            <a:avLst/>
          </a:prstGeom>
        </p:spPr>
        <p:txBody>
          <a:bodyPr/>
          <a:lstStyle/>
          <a:p>
            <a:r>
              <a:t>学位制度</a:t>
            </a:r>
          </a:p>
        </p:txBody>
      </p:sp>
      <p:sp>
        <p:nvSpPr>
          <p:cNvPr id="327" name="教师行会（master university）…"/>
          <p:cNvSpPr txBox="1">
            <a:spLocks noGrp="1"/>
          </p:cNvSpPr>
          <p:nvPr>
            <p:ph type="body" idx="1"/>
          </p:nvPr>
        </p:nvSpPr>
        <p:spPr>
          <a:prstGeom prst="rect">
            <a:avLst/>
          </a:prstGeom>
        </p:spPr>
        <p:txBody>
          <a:bodyPr/>
          <a:lstStyle/>
          <a:p>
            <a:pPr>
              <a:buBlip>
                <a:blip r:embed="rId2"/>
              </a:buBlip>
            </a:pPr>
            <a:r>
              <a:t>教师行会（master university）</a:t>
            </a:r>
          </a:p>
          <a:p>
            <a:pPr lvl="1">
              <a:buBlip>
                <a:blip r:embed="rId2"/>
              </a:buBlip>
            </a:pPr>
            <a:r>
              <a:t>教师许可证（licentia docendi）</a:t>
            </a:r>
          </a:p>
          <a:p>
            <a:pPr lvl="1">
              <a:buBlip>
                <a:blip r:embed="rId2"/>
              </a:buBlip>
            </a:pPr>
            <a:r>
              <a:t>学士（bachelor）：4-5年学习，可以讲解一科的资深学生</a:t>
            </a:r>
          </a:p>
          <a:p>
            <a:pPr lvl="1">
              <a:buBlip>
                <a:blip r:embed="rId2"/>
              </a:buBlip>
            </a:pPr>
            <a:r>
              <a:t>博士(doctor)：6-8年学习，可以解读所有科目的毕业生</a:t>
            </a:r>
          </a:p>
          <a:p>
            <a:pPr lvl="1">
              <a:buBlip>
                <a:blip r:embed="rId2"/>
              </a:buBlip>
            </a:pPr>
            <a:r>
              <a:t>由教师许可证到认定资历的毕业文凭</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黑暗前的学术二传手"/>
          <p:cNvSpPr txBox="1">
            <a:spLocks noGrp="1"/>
          </p:cNvSpPr>
          <p:nvPr>
            <p:ph type="title"/>
          </p:nvPr>
        </p:nvSpPr>
        <p:spPr>
          <a:prstGeom prst="rect">
            <a:avLst/>
          </a:prstGeom>
        </p:spPr>
        <p:txBody>
          <a:bodyPr/>
          <a:lstStyle/>
          <a:p>
            <a:r>
              <a:t>黑暗前的学术二传手</a:t>
            </a:r>
          </a:p>
        </p:txBody>
      </p:sp>
      <p:sp>
        <p:nvSpPr>
          <p:cNvPr id="164" name="波依修斯…"/>
          <p:cNvSpPr txBox="1">
            <a:spLocks noGrp="1"/>
          </p:cNvSpPr>
          <p:nvPr>
            <p:ph type="body" sz="half" idx="1"/>
          </p:nvPr>
        </p:nvSpPr>
        <p:spPr>
          <a:xfrm>
            <a:off x="842724" y="2819400"/>
            <a:ext cx="5443776" cy="5651500"/>
          </a:xfrm>
          <a:prstGeom prst="rect">
            <a:avLst/>
          </a:prstGeom>
        </p:spPr>
        <p:txBody>
          <a:bodyPr/>
          <a:lstStyle/>
          <a:p>
            <a:pPr marL="462915" indent="0" defTabSz="457200">
              <a:lnSpc>
                <a:spcPct val="120000"/>
              </a:lnSpc>
              <a:spcBef>
                <a:spcPts val="0"/>
              </a:spcBef>
              <a:buSzTx/>
              <a:buNone/>
              <a:defRPr sz="3700">
                <a:solidFill>
                  <a:srgbClr val="000000"/>
                </a:solidFill>
              </a:defRPr>
            </a:pPr>
            <a:r>
              <a:t>波依修斯</a:t>
            </a:r>
          </a:p>
          <a:p>
            <a:pPr marL="462915" indent="0" defTabSz="457200">
              <a:lnSpc>
                <a:spcPct val="120000"/>
              </a:lnSpc>
              <a:spcBef>
                <a:spcPts val="0"/>
              </a:spcBef>
              <a:buSzTx/>
              <a:buNone/>
              <a:defRPr sz="3700">
                <a:solidFill>
                  <a:srgbClr val="000000"/>
                </a:solidFill>
              </a:defRPr>
            </a:pPr>
            <a:r>
              <a:t>Boethius，约477-524</a:t>
            </a:r>
          </a:p>
          <a:p>
            <a:pPr marL="462915" indent="0" defTabSz="457200">
              <a:lnSpc>
                <a:spcPct val="120000"/>
              </a:lnSpc>
              <a:spcBef>
                <a:spcPts val="0"/>
              </a:spcBef>
              <a:buSzTx/>
              <a:buNone/>
              <a:defRPr sz="3700">
                <a:solidFill>
                  <a:srgbClr val="000000"/>
                </a:solidFill>
              </a:defRPr>
            </a:pPr>
            <a:r>
              <a:t>《哲学的安慰》(The Consolation of Philosophy)</a:t>
            </a:r>
          </a:p>
          <a:p>
            <a:pPr marL="462915" indent="0" defTabSz="457200">
              <a:lnSpc>
                <a:spcPct val="120000"/>
              </a:lnSpc>
              <a:spcBef>
                <a:spcPts val="0"/>
              </a:spcBef>
              <a:buSzTx/>
              <a:buNone/>
              <a:defRPr sz="3700">
                <a:solidFill>
                  <a:srgbClr val="000000"/>
                </a:solidFill>
              </a:defRPr>
            </a:pPr>
            <a:r>
              <a:t>希腊哲学的最后余响</a:t>
            </a:r>
          </a:p>
          <a:p>
            <a:pPr marL="462915" indent="0" defTabSz="457200">
              <a:lnSpc>
                <a:spcPct val="120000"/>
              </a:lnSpc>
              <a:spcBef>
                <a:spcPts val="0"/>
              </a:spcBef>
              <a:buSzTx/>
              <a:buNone/>
              <a:defRPr sz="3700">
                <a:solidFill>
                  <a:srgbClr val="000000"/>
                </a:solidFill>
              </a:defRPr>
            </a:pPr>
            <a:r>
              <a:t>创造“四艺”(quadrivium)</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大学作为自治机构"/>
          <p:cNvSpPr txBox="1">
            <a:spLocks noGrp="1"/>
          </p:cNvSpPr>
          <p:nvPr>
            <p:ph type="title"/>
          </p:nvPr>
        </p:nvSpPr>
        <p:spPr>
          <a:prstGeom prst="rect">
            <a:avLst/>
          </a:prstGeom>
        </p:spPr>
        <p:txBody>
          <a:bodyPr/>
          <a:lstStyle/>
          <a:p>
            <a:r>
              <a:t>大学作为自治机构</a:t>
            </a:r>
          </a:p>
        </p:txBody>
      </p:sp>
      <p:sp>
        <p:nvSpPr>
          <p:cNvPr id="330" name="拥有独立的法律地位…"/>
          <p:cNvSpPr txBox="1">
            <a:spLocks noGrp="1"/>
          </p:cNvSpPr>
          <p:nvPr>
            <p:ph type="body" idx="1"/>
          </p:nvPr>
        </p:nvSpPr>
        <p:spPr>
          <a:prstGeom prst="rect">
            <a:avLst/>
          </a:prstGeom>
        </p:spPr>
        <p:txBody>
          <a:bodyPr/>
          <a:lstStyle/>
          <a:p>
            <a:pPr marL="461652" indent="-461652" defTabSz="457200">
              <a:lnSpc>
                <a:spcPct val="150000"/>
              </a:lnSpc>
              <a:spcBef>
                <a:spcPts val="0"/>
              </a:spcBef>
              <a:buBlip>
                <a:blip r:embed="rId2"/>
              </a:buBlip>
              <a:defRPr sz="3733">
                <a:solidFill>
                  <a:srgbClr val="0D0D0D"/>
                </a:solidFill>
              </a:defRPr>
            </a:pPr>
            <a:r>
              <a:t>拥有独立的法律地位</a:t>
            </a:r>
          </a:p>
          <a:p>
            <a:pPr marL="461652" indent="-461652" defTabSz="457200">
              <a:lnSpc>
                <a:spcPct val="150000"/>
              </a:lnSpc>
              <a:spcBef>
                <a:spcPts val="0"/>
              </a:spcBef>
              <a:buBlip>
                <a:blip r:embed="rId2"/>
              </a:buBlip>
              <a:defRPr sz="3733">
                <a:solidFill>
                  <a:srgbClr val="0D0D0D"/>
                </a:solidFill>
              </a:defRPr>
            </a:pPr>
            <a:r>
              <a:t>可以自己制定内部规则</a:t>
            </a:r>
          </a:p>
          <a:p>
            <a:pPr marL="461652" indent="-461652" defTabSz="457200">
              <a:lnSpc>
                <a:spcPct val="150000"/>
              </a:lnSpc>
              <a:spcBef>
                <a:spcPts val="0"/>
              </a:spcBef>
              <a:buBlip>
                <a:blip r:embed="rId2"/>
              </a:buBlip>
              <a:defRPr sz="3733">
                <a:solidFill>
                  <a:srgbClr val="0D0D0D"/>
                </a:solidFill>
              </a:defRPr>
            </a:pPr>
            <a:r>
              <a:t>可以独立签署契约</a:t>
            </a:r>
          </a:p>
          <a:p>
            <a:pPr marL="461652" indent="-461652" defTabSz="457200">
              <a:lnSpc>
                <a:spcPct val="150000"/>
              </a:lnSpc>
              <a:spcBef>
                <a:spcPts val="0"/>
              </a:spcBef>
              <a:buBlip>
                <a:blip r:embed="rId2"/>
              </a:buBlip>
              <a:defRPr sz="3733">
                <a:solidFill>
                  <a:srgbClr val="0D0D0D"/>
                </a:solidFill>
              </a:defRPr>
            </a:pPr>
            <a:r>
              <a:t>可以提起诉讼与被诉讼</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图像" descr="图像"/>
          <p:cNvPicPr>
            <a:picLocks noGrp="1"/>
          </p:cNvPicPr>
          <p:nvPr>
            <p:ph type="pic" idx="21"/>
          </p:nvPr>
        </p:nvPicPr>
        <p:blipFill>
          <a:blip r:embed="rId2"/>
          <a:stretch>
            <a:fillRect/>
          </a:stretch>
        </p:blipFill>
        <p:spPr>
          <a:xfrm>
            <a:off x="6724649" y="729855"/>
            <a:ext cx="5818891" cy="8624679"/>
          </a:xfrm>
          <a:prstGeom prst="rect">
            <a:avLst/>
          </a:prstGeom>
        </p:spPr>
      </p:pic>
      <p:sp>
        <p:nvSpPr>
          <p:cNvPr id="333" name="博洛尼亚大学"/>
          <p:cNvSpPr txBox="1">
            <a:spLocks noGrp="1"/>
          </p:cNvSpPr>
          <p:nvPr>
            <p:ph type="title"/>
          </p:nvPr>
        </p:nvSpPr>
        <p:spPr>
          <a:prstGeom prst="rect">
            <a:avLst/>
          </a:prstGeom>
        </p:spPr>
        <p:txBody>
          <a:bodyPr/>
          <a:lstStyle/>
          <a:p>
            <a:r>
              <a:t>博洛尼亚大学</a:t>
            </a:r>
          </a:p>
        </p:txBody>
      </p:sp>
      <p:sp>
        <p:nvSpPr>
          <p:cNvPr id="334" name="学生大学…"/>
          <p:cNvSpPr txBox="1">
            <a:spLocks noGrp="1"/>
          </p:cNvSpPr>
          <p:nvPr>
            <p:ph type="body" sz="quarter" idx="1"/>
          </p:nvPr>
        </p:nvSpPr>
        <p:spPr>
          <a:prstGeom prst="rect">
            <a:avLst/>
          </a:prstGeom>
        </p:spPr>
        <p:txBody>
          <a:bodyPr/>
          <a:lstStyle/>
          <a:p>
            <a:r>
              <a:t>学生大学</a:t>
            </a:r>
          </a:p>
          <a:p>
            <a:r>
              <a:t>1088建校</a:t>
            </a:r>
          </a:p>
          <a:p>
            <a:r>
              <a:t>讲授罗马法为主</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12-6.jpg" descr="12-6.jpg"/>
          <p:cNvPicPr>
            <a:picLocks noChangeAspect="1"/>
          </p:cNvPicPr>
          <p:nvPr/>
        </p:nvPicPr>
        <p:blipFill>
          <a:blip r:embed="rId2"/>
          <a:stretch>
            <a:fillRect/>
          </a:stretch>
        </p:blipFill>
        <p:spPr>
          <a:xfrm>
            <a:off x="25400" y="273050"/>
            <a:ext cx="12992100" cy="9410700"/>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4X0A3292.JPG" descr="4X0A3292.JPG"/>
          <p:cNvPicPr>
            <a:picLocks noGrp="1"/>
          </p:cNvPicPr>
          <p:nvPr>
            <p:ph type="pic" idx="21"/>
          </p:nvPr>
        </p:nvPicPr>
        <p:blipFill>
          <a:blip r:embed="rId2"/>
          <a:srcRect l="4446" r="4446"/>
          <a:stretch>
            <a:fillRect/>
          </a:stretch>
        </p:blipFill>
        <p:spPr>
          <a:xfrm>
            <a:off x="0" y="118772"/>
            <a:ext cx="13004800" cy="9516056"/>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博洛尼亚大学"/>
          <p:cNvSpPr txBox="1">
            <a:spLocks noGrp="1"/>
          </p:cNvSpPr>
          <p:nvPr>
            <p:ph type="title"/>
          </p:nvPr>
        </p:nvSpPr>
        <p:spPr>
          <a:prstGeom prst="rect">
            <a:avLst/>
          </a:prstGeom>
        </p:spPr>
        <p:txBody>
          <a:bodyPr/>
          <a:lstStyle/>
          <a:p>
            <a:r>
              <a:t>博洛尼亚大学</a:t>
            </a:r>
          </a:p>
        </p:txBody>
      </p:sp>
      <p:sp>
        <p:nvSpPr>
          <p:cNvPr id="341" name="1088年建校日，1888年的追认…"/>
          <p:cNvSpPr txBox="1">
            <a:spLocks noGrp="1"/>
          </p:cNvSpPr>
          <p:nvPr>
            <p:ph type="body" idx="1"/>
          </p:nvPr>
        </p:nvSpPr>
        <p:spPr>
          <a:prstGeom prst="rect">
            <a:avLst/>
          </a:prstGeom>
        </p:spPr>
        <p:txBody>
          <a:bodyPr/>
          <a:lstStyle/>
          <a:p>
            <a:pPr marL="437006" indent="-437006" defTabSz="543305">
              <a:spcBef>
                <a:spcPts val="2700"/>
              </a:spcBef>
              <a:buBlip>
                <a:blip r:embed="rId2"/>
              </a:buBlip>
              <a:defRPr sz="3534"/>
            </a:pPr>
            <a:r>
              <a:t>1088年建校日，1888年的追认</a:t>
            </a:r>
          </a:p>
          <a:p>
            <a:pPr marL="437006" indent="-437006" defTabSz="543305">
              <a:spcBef>
                <a:spcPts val="2700"/>
              </a:spcBef>
              <a:buBlip>
                <a:blip r:embed="rId2"/>
              </a:buBlip>
              <a:defRPr sz="3534"/>
            </a:pPr>
            <a:r>
              <a:t>1158年，从巴巴罗沙皇帝那里取得特权许可状（Authentic Habita）</a:t>
            </a:r>
          </a:p>
          <a:p>
            <a:pPr marL="437006" indent="-437006" defTabSz="543305">
              <a:spcBef>
                <a:spcPts val="2700"/>
              </a:spcBef>
              <a:buBlip>
                <a:blip r:embed="rId2"/>
              </a:buBlip>
              <a:defRPr sz="3534"/>
            </a:pPr>
            <a:r>
              <a:t>1219年，教皇洪诺留三世发布诏令，宣布颁发博士学位需要得到教会许可</a:t>
            </a:r>
          </a:p>
          <a:p>
            <a:pPr marL="437006" indent="-437006" defTabSz="543305">
              <a:spcBef>
                <a:spcPts val="2700"/>
              </a:spcBef>
              <a:buBlip>
                <a:blip r:embed="rId2"/>
              </a:buBlip>
              <a:defRPr sz="3534"/>
            </a:pPr>
            <a:r>
              <a:t>1253年，教皇颁布大学成文法规</a:t>
            </a:r>
          </a:p>
          <a:p>
            <a:pPr marL="437006" indent="-437006" defTabSz="543305">
              <a:spcBef>
                <a:spcPts val="2700"/>
              </a:spcBef>
              <a:buBlip>
                <a:blip r:embed="rId2"/>
              </a:buBlip>
              <a:defRPr sz="3534"/>
            </a:pPr>
            <a:r>
              <a:t>1291年，教皇宣布获教会批准的博士学位在全欧洲有效</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博洛尼亚大学"/>
          <p:cNvSpPr txBox="1">
            <a:spLocks noGrp="1"/>
          </p:cNvSpPr>
          <p:nvPr>
            <p:ph type="title"/>
          </p:nvPr>
        </p:nvSpPr>
        <p:spPr>
          <a:prstGeom prst="rect">
            <a:avLst/>
          </a:prstGeom>
        </p:spPr>
        <p:txBody>
          <a:bodyPr/>
          <a:lstStyle/>
          <a:p>
            <a:r>
              <a:t>博洛尼亚大学</a:t>
            </a:r>
          </a:p>
        </p:txBody>
      </p:sp>
      <p:sp>
        <p:nvSpPr>
          <p:cNvPr id="344" name="1280年，城市当局设立带薪金的教席…"/>
          <p:cNvSpPr txBox="1">
            <a:spLocks noGrp="1"/>
          </p:cNvSpPr>
          <p:nvPr>
            <p:ph type="body" idx="1"/>
          </p:nvPr>
        </p:nvSpPr>
        <p:spPr>
          <a:prstGeom prst="rect">
            <a:avLst/>
          </a:prstGeom>
        </p:spPr>
        <p:txBody>
          <a:bodyPr/>
          <a:lstStyle/>
          <a:p>
            <a:pPr>
              <a:buBlip>
                <a:blip r:embed="rId2"/>
              </a:buBlip>
            </a:pPr>
            <a:r>
              <a:t>1280年，城市当局设立带薪金的教席</a:t>
            </a:r>
          </a:p>
          <a:p>
            <a:pPr>
              <a:buBlip>
                <a:blip r:embed="rId2"/>
              </a:buBlip>
            </a:pPr>
            <a:r>
              <a:t>1381年，讲席增加到23个，城市当局逐步控制了教师委任权</a:t>
            </a:r>
          </a:p>
          <a:p>
            <a:pPr>
              <a:buBlip>
                <a:blip r:embed="rId2"/>
              </a:buBlip>
            </a:pPr>
            <a:r>
              <a:t>1316年，医学院从法学院中独立出来</a:t>
            </a:r>
          </a:p>
          <a:p>
            <a:pPr>
              <a:buBlip>
                <a:blip r:embed="rId2"/>
              </a:buBlip>
            </a:pPr>
            <a:r>
              <a:t>1364年，神学院独立</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图像" descr="图像"/>
          <p:cNvPicPr>
            <a:picLocks noGrp="1"/>
          </p:cNvPicPr>
          <p:nvPr>
            <p:ph type="pic" idx="21"/>
          </p:nvPr>
        </p:nvPicPr>
        <p:blipFill>
          <a:blip r:embed="rId2"/>
          <a:stretch>
            <a:fillRect/>
          </a:stretch>
        </p:blipFill>
        <p:spPr>
          <a:xfrm>
            <a:off x="6724649" y="323948"/>
            <a:ext cx="6293356" cy="9332509"/>
          </a:xfrm>
          <a:prstGeom prst="rect">
            <a:avLst/>
          </a:prstGeom>
        </p:spPr>
      </p:pic>
      <p:sp>
        <p:nvSpPr>
          <p:cNvPr id="347" name="巴黎大学"/>
          <p:cNvSpPr txBox="1">
            <a:spLocks noGrp="1"/>
          </p:cNvSpPr>
          <p:nvPr>
            <p:ph type="title"/>
          </p:nvPr>
        </p:nvSpPr>
        <p:spPr>
          <a:prstGeom prst="rect">
            <a:avLst/>
          </a:prstGeom>
        </p:spPr>
        <p:txBody>
          <a:bodyPr/>
          <a:lstStyle/>
          <a:p>
            <a:r>
              <a:t>巴黎大学</a:t>
            </a:r>
          </a:p>
        </p:txBody>
      </p:sp>
      <p:sp>
        <p:nvSpPr>
          <p:cNvPr id="348" name="教师大学…"/>
          <p:cNvSpPr txBox="1">
            <a:spLocks noGrp="1"/>
          </p:cNvSpPr>
          <p:nvPr>
            <p:ph type="body" sz="quarter" idx="1"/>
          </p:nvPr>
        </p:nvSpPr>
        <p:spPr>
          <a:prstGeom prst="rect">
            <a:avLst/>
          </a:prstGeom>
        </p:spPr>
        <p:txBody>
          <a:bodyPr/>
          <a:lstStyle/>
          <a:p>
            <a:r>
              <a:t>教师大学</a:t>
            </a:r>
          </a:p>
          <a:p>
            <a:r>
              <a:t>1200年</a:t>
            </a:r>
          </a:p>
          <a:p>
            <a:r>
              <a:t>讲授神学为主</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巴黎大学"/>
          <p:cNvSpPr txBox="1">
            <a:spLocks noGrp="1"/>
          </p:cNvSpPr>
          <p:nvPr>
            <p:ph type="title"/>
          </p:nvPr>
        </p:nvSpPr>
        <p:spPr>
          <a:prstGeom prst="rect">
            <a:avLst/>
          </a:prstGeom>
        </p:spPr>
        <p:txBody>
          <a:bodyPr/>
          <a:lstStyle/>
          <a:p>
            <a:r>
              <a:t>巴黎大学</a:t>
            </a:r>
          </a:p>
        </p:txBody>
      </p:sp>
      <p:sp>
        <p:nvSpPr>
          <p:cNvPr id="351" name="从巴黎圣母院主教座堂学校发展而来…"/>
          <p:cNvSpPr txBox="1">
            <a:spLocks noGrp="1"/>
          </p:cNvSpPr>
          <p:nvPr>
            <p:ph type="body" idx="1"/>
          </p:nvPr>
        </p:nvSpPr>
        <p:spPr>
          <a:prstGeom prst="rect">
            <a:avLst/>
          </a:prstGeom>
        </p:spPr>
        <p:txBody>
          <a:bodyPr/>
          <a:lstStyle/>
          <a:p>
            <a:pPr marL="366521" indent="-366521" defTabSz="455675">
              <a:spcBef>
                <a:spcPts val="2300"/>
              </a:spcBef>
              <a:buBlip>
                <a:blip r:embed="rId2"/>
              </a:buBlip>
              <a:defRPr sz="2964"/>
            </a:pPr>
            <a:r>
              <a:t>从巴黎圣母院主教座堂学校发展而来</a:t>
            </a:r>
          </a:p>
          <a:p>
            <a:pPr marL="366521" indent="-366521" defTabSz="455675">
              <a:spcBef>
                <a:spcPts val="2300"/>
              </a:spcBef>
              <a:buBlip>
                <a:blip r:embed="rId2"/>
              </a:buBlip>
              <a:defRPr sz="2964"/>
            </a:pPr>
            <a:r>
              <a:t>以讲授神学为主</a:t>
            </a:r>
          </a:p>
          <a:p>
            <a:pPr marL="366521" indent="-366521" defTabSz="455675">
              <a:spcBef>
                <a:spcPts val="2300"/>
              </a:spcBef>
              <a:buBlip>
                <a:blip r:embed="rId2"/>
              </a:buBlip>
              <a:defRPr sz="2964"/>
            </a:pPr>
            <a:r>
              <a:t>以教师为主体</a:t>
            </a:r>
          </a:p>
          <a:p>
            <a:pPr marL="366521" indent="-366521" defTabSz="455675">
              <a:spcBef>
                <a:spcPts val="2300"/>
              </a:spcBef>
              <a:buBlip>
                <a:blip r:embed="rId2"/>
              </a:buBlip>
              <a:defRPr sz="2964"/>
            </a:pPr>
            <a:r>
              <a:t>受法国王室优待</a:t>
            </a:r>
          </a:p>
          <a:p>
            <a:pPr marL="366521" indent="-366521" defTabSz="455675">
              <a:spcBef>
                <a:spcPts val="2300"/>
              </a:spcBef>
              <a:buBlip>
                <a:blip r:embed="rId2"/>
              </a:buBlip>
              <a:defRPr sz="2964"/>
            </a:pPr>
            <a:r>
              <a:t>1140年有12位教授同时开讲</a:t>
            </a:r>
          </a:p>
          <a:p>
            <a:pPr marL="366521" indent="-366521" defTabSz="455675">
              <a:spcBef>
                <a:spcPts val="2300"/>
              </a:spcBef>
              <a:buBlip>
                <a:blip r:embed="rId2"/>
              </a:buBlip>
              <a:defRPr sz="2964"/>
            </a:pPr>
            <a:r>
              <a:t>1150-1170年间形成稳定学制</a:t>
            </a:r>
          </a:p>
          <a:p>
            <a:pPr marL="733043" lvl="1" indent="-366521" defTabSz="455675">
              <a:spcBef>
                <a:spcPts val="2300"/>
              </a:spcBef>
              <a:buBlip>
                <a:blip r:embed="rId2"/>
              </a:buBlip>
              <a:defRPr sz="2964"/>
            </a:pPr>
            <a:r>
              <a:t>颁发“授课资格证”</a:t>
            </a:r>
          </a:p>
          <a:p>
            <a:pPr marL="733043" lvl="1" indent="-366521" defTabSz="455675">
              <a:spcBef>
                <a:spcPts val="2300"/>
              </a:spcBef>
              <a:buBlip>
                <a:blip r:embed="rId2"/>
              </a:buBlip>
              <a:defRPr sz="2964"/>
            </a:pPr>
            <a:r>
              <a:t>举行就职仪式（commencement）</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巴黎大学"/>
          <p:cNvSpPr txBox="1">
            <a:spLocks noGrp="1"/>
          </p:cNvSpPr>
          <p:nvPr>
            <p:ph type="title"/>
          </p:nvPr>
        </p:nvSpPr>
        <p:spPr>
          <a:prstGeom prst="rect">
            <a:avLst/>
          </a:prstGeom>
        </p:spPr>
        <p:txBody>
          <a:bodyPr/>
          <a:lstStyle/>
          <a:p>
            <a:r>
              <a:t>巴黎大学</a:t>
            </a:r>
          </a:p>
        </p:txBody>
      </p:sp>
      <p:sp>
        <p:nvSpPr>
          <p:cNvPr id="354" name="1179年，教皇亚历山大三世颁令座堂主事（chancellor）应免费颁发证书…"/>
          <p:cNvSpPr txBox="1">
            <a:spLocks noGrp="1"/>
          </p:cNvSpPr>
          <p:nvPr>
            <p:ph type="body" idx="1"/>
          </p:nvPr>
        </p:nvSpPr>
        <p:spPr>
          <a:prstGeom prst="rect">
            <a:avLst/>
          </a:prstGeom>
        </p:spPr>
        <p:txBody>
          <a:bodyPr/>
          <a:lstStyle/>
          <a:p>
            <a:pPr marL="465201" indent="-465201" defTabSz="578358">
              <a:spcBef>
                <a:spcPts val="2900"/>
              </a:spcBef>
              <a:buBlip>
                <a:blip r:embed="rId2"/>
              </a:buBlip>
              <a:defRPr sz="3762"/>
            </a:pPr>
            <a:r>
              <a:t>1179年，教皇亚历山大三世颁令座堂主事（chancellor）应免费颁发证书</a:t>
            </a:r>
          </a:p>
          <a:p>
            <a:pPr marL="465201" indent="-465201" defTabSz="578358">
              <a:spcBef>
                <a:spcPts val="2900"/>
              </a:spcBef>
              <a:buBlip>
                <a:blip r:embed="rId2"/>
              </a:buBlip>
              <a:defRPr sz="3762"/>
            </a:pPr>
            <a:r>
              <a:t>1200年，人命案件之后，大学获得法国王室特许状，使学生免受民事管辖，获教士特权</a:t>
            </a:r>
          </a:p>
          <a:p>
            <a:pPr marL="465201" indent="-465201" defTabSz="578358">
              <a:spcBef>
                <a:spcPts val="2900"/>
              </a:spcBef>
              <a:buBlip>
                <a:blip r:embed="rId2"/>
              </a:buBlip>
              <a:defRPr sz="3762"/>
            </a:pPr>
            <a:r>
              <a:t>1231年，学生闹事之后，获得教皇诏书，确认了学生所享有的豁免权和大学自主权</a:t>
            </a:r>
          </a:p>
          <a:p>
            <a:pPr marL="465201" indent="-465201" defTabSz="578358">
              <a:spcBef>
                <a:spcPts val="2900"/>
              </a:spcBef>
              <a:buBlip>
                <a:blip r:embed="rId2"/>
              </a:buBlip>
              <a:defRPr sz="3762"/>
            </a:pPr>
            <a:r>
              <a:t>1318年，大学要求所有修士教授宣誓服从大学宪章</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巴黎大学"/>
          <p:cNvSpPr txBox="1">
            <a:spLocks noGrp="1"/>
          </p:cNvSpPr>
          <p:nvPr>
            <p:ph type="title"/>
          </p:nvPr>
        </p:nvSpPr>
        <p:spPr>
          <a:prstGeom prst="rect">
            <a:avLst/>
          </a:prstGeom>
        </p:spPr>
        <p:txBody>
          <a:bodyPr/>
          <a:lstStyle/>
          <a:p>
            <a:r>
              <a:t>巴黎大学</a:t>
            </a:r>
          </a:p>
        </p:txBody>
      </p:sp>
      <p:sp>
        <p:nvSpPr>
          <p:cNvPr id="357" name="艺、法、医、神四大学院齐备…"/>
          <p:cNvSpPr txBox="1">
            <a:spLocks noGrp="1"/>
          </p:cNvSpPr>
          <p:nvPr>
            <p:ph type="body" idx="1"/>
          </p:nvPr>
        </p:nvSpPr>
        <p:spPr>
          <a:prstGeom prst="rect">
            <a:avLst/>
          </a:prstGeom>
        </p:spPr>
        <p:txBody>
          <a:bodyPr/>
          <a:lstStyle/>
          <a:p>
            <a:pPr>
              <a:buBlip>
                <a:blip r:embed="rId2"/>
              </a:buBlip>
            </a:pPr>
            <a:r>
              <a:t>艺、法、医、神四大学院齐备</a:t>
            </a:r>
          </a:p>
          <a:p>
            <a:pPr>
              <a:buBlip>
                <a:blip r:embed="rId2"/>
              </a:buBlip>
            </a:pPr>
            <a:r>
              <a:t>艺学院势力最大，学生最多</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sidor_von_Sevilla.jpeg" descr="Isidor_von_Sevilla.jpeg"/>
          <p:cNvPicPr>
            <a:picLocks noGrp="1"/>
          </p:cNvPicPr>
          <p:nvPr>
            <p:ph type="pic" idx="21"/>
          </p:nvPr>
        </p:nvPicPr>
        <p:blipFill>
          <a:blip r:embed="rId2"/>
          <a:stretch>
            <a:fillRect/>
          </a:stretch>
        </p:blipFill>
        <p:spPr>
          <a:xfrm>
            <a:off x="6724649" y="843133"/>
            <a:ext cx="5695976" cy="8441310"/>
          </a:xfrm>
          <a:prstGeom prst="rect">
            <a:avLst/>
          </a:prstGeom>
        </p:spPr>
      </p:pic>
      <p:sp>
        <p:nvSpPr>
          <p:cNvPr id="167" name="黑暗前的学术二传手"/>
          <p:cNvSpPr txBox="1">
            <a:spLocks noGrp="1"/>
          </p:cNvSpPr>
          <p:nvPr>
            <p:ph type="title"/>
          </p:nvPr>
        </p:nvSpPr>
        <p:spPr>
          <a:xfrm>
            <a:off x="965200" y="1397000"/>
            <a:ext cx="5600700" cy="2283881"/>
          </a:xfrm>
          <a:prstGeom prst="rect">
            <a:avLst/>
          </a:prstGeom>
        </p:spPr>
        <p:txBody>
          <a:bodyPr/>
          <a:lstStyle>
            <a:lvl1pPr defTabSz="525779">
              <a:defRPr sz="6479"/>
            </a:lvl1pPr>
          </a:lstStyle>
          <a:p>
            <a:r>
              <a:t>黑暗前的学术二传手</a:t>
            </a:r>
          </a:p>
        </p:txBody>
      </p:sp>
      <p:sp>
        <p:nvSpPr>
          <p:cNvPr id="168" name="伊西多尔…"/>
          <p:cNvSpPr txBox="1">
            <a:spLocks noGrp="1"/>
          </p:cNvSpPr>
          <p:nvPr>
            <p:ph type="body" sz="half" idx="1"/>
          </p:nvPr>
        </p:nvSpPr>
        <p:spPr>
          <a:xfrm>
            <a:off x="677204" y="3841236"/>
            <a:ext cx="5888696" cy="5057108"/>
          </a:xfrm>
          <a:prstGeom prst="rect">
            <a:avLst/>
          </a:prstGeom>
        </p:spPr>
        <p:txBody>
          <a:bodyPr/>
          <a:lstStyle/>
          <a:p>
            <a:pPr marL="462915" algn="l" defTabSz="457200">
              <a:lnSpc>
                <a:spcPct val="120000"/>
              </a:lnSpc>
              <a:defRPr sz="3500">
                <a:solidFill>
                  <a:srgbClr val="000000"/>
                </a:solidFill>
              </a:defRPr>
            </a:pPr>
            <a:r>
              <a:t>伊西多尔</a:t>
            </a:r>
          </a:p>
          <a:p>
            <a:pPr marL="462915" algn="l" defTabSz="457200">
              <a:lnSpc>
                <a:spcPct val="120000"/>
              </a:lnSpc>
              <a:defRPr sz="3500">
                <a:solidFill>
                  <a:srgbClr val="000000"/>
                </a:solidFill>
              </a:defRPr>
            </a:pPr>
            <a:r>
              <a:t>Isidore of Seville, 560-636</a:t>
            </a:r>
          </a:p>
          <a:p>
            <a:pPr marL="462915" algn="l" defTabSz="457200">
              <a:lnSpc>
                <a:spcPct val="120000"/>
              </a:lnSpc>
              <a:defRPr sz="3500">
                <a:solidFill>
                  <a:srgbClr val="000000"/>
                </a:solidFill>
              </a:defRPr>
            </a:pPr>
            <a:r>
              <a:t>《词源》（Etymologies）拉丁欧洲仅有的科学遗产</a:t>
            </a:r>
          </a:p>
          <a:p>
            <a:pPr marL="462915" algn="l" defTabSz="457200">
              <a:lnSpc>
                <a:spcPct val="120000"/>
              </a:lnSpc>
              <a:defRPr sz="3500">
                <a:solidFill>
                  <a:srgbClr val="000000"/>
                </a:solidFill>
              </a:defRPr>
            </a:pPr>
            <a:r>
              <a:t>将托勒密王与天文学家托勒密混为一谈</a:t>
            </a:r>
          </a:p>
          <a:p>
            <a:pPr marL="462915" algn="l" defTabSz="457200">
              <a:lnSpc>
                <a:spcPct val="120000"/>
              </a:lnSpc>
              <a:defRPr sz="3500">
                <a:solidFill>
                  <a:srgbClr val="000000"/>
                </a:solidFill>
              </a:defRPr>
            </a:pPr>
            <a:r>
              <a:t>认为星星是太阳照亮的</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大学体制的扩展"/>
          <p:cNvSpPr txBox="1">
            <a:spLocks noGrp="1"/>
          </p:cNvSpPr>
          <p:nvPr>
            <p:ph type="title"/>
          </p:nvPr>
        </p:nvSpPr>
        <p:spPr>
          <a:prstGeom prst="rect">
            <a:avLst/>
          </a:prstGeom>
        </p:spPr>
        <p:txBody>
          <a:bodyPr/>
          <a:lstStyle/>
          <a:p>
            <a:r>
              <a:t>大学体制的扩展</a:t>
            </a:r>
          </a:p>
        </p:txBody>
      </p:sp>
      <p:sp>
        <p:nvSpPr>
          <p:cNvPr id="360" name="牛津大学：1167年，英王亨利二世与法王菲利普二世争吵，亨利二世招回在巴黎大学学习的英国师生，成立牛津大学。这是一所师生大学。…"/>
          <p:cNvSpPr txBox="1">
            <a:spLocks noGrp="1"/>
          </p:cNvSpPr>
          <p:nvPr>
            <p:ph type="body" idx="1"/>
          </p:nvPr>
        </p:nvSpPr>
        <p:spPr>
          <a:prstGeom prst="rect">
            <a:avLst/>
          </a:prstGeom>
        </p:spPr>
        <p:txBody>
          <a:bodyPr/>
          <a:lstStyle/>
          <a:p>
            <a:pPr marL="394715" indent="-394715" defTabSz="490727">
              <a:spcBef>
                <a:spcPts val="2500"/>
              </a:spcBef>
              <a:buBlip>
                <a:blip r:embed="rId2"/>
              </a:buBlip>
              <a:defRPr sz="3191"/>
            </a:pPr>
            <a:endParaRPr/>
          </a:p>
          <a:p>
            <a:pPr marL="394715" indent="-394715" defTabSz="490727">
              <a:spcBef>
                <a:spcPts val="2500"/>
              </a:spcBef>
              <a:buBlip>
                <a:blip r:embed="rId2"/>
              </a:buBlip>
              <a:defRPr sz="3191"/>
            </a:pPr>
            <a:r>
              <a:t>牛津大学：1167年，英王亨利二世与法王菲利普二世争吵，亨利二世招回在巴黎大学学习的英国师生，成立牛津大学。这是一所师生大学。</a:t>
            </a:r>
          </a:p>
          <a:p>
            <a:pPr marL="394715" indent="-394715" defTabSz="490727">
              <a:spcBef>
                <a:spcPts val="2500"/>
              </a:spcBef>
              <a:buBlip>
                <a:blip r:embed="rId2"/>
              </a:buBlip>
              <a:defRPr sz="3191"/>
            </a:pPr>
            <a:r>
              <a:t>剑桥大学：1209年，牛津一学生练习射箭将当地一妇女误杀，激发了大学师生与当地居民的矛盾。师生们出走剑桥，建立了剑桥大学。</a:t>
            </a:r>
          </a:p>
          <a:p>
            <a:pPr marL="394715" indent="-394715" defTabSz="490727">
              <a:spcBef>
                <a:spcPts val="2500"/>
              </a:spcBef>
              <a:buBlip>
                <a:blip r:embed="rId2"/>
              </a:buBlip>
              <a:defRPr sz="3191"/>
            </a:pPr>
            <a:r>
              <a:t>哈佛大学：1637年，剑桥大学毕业生约翰·哈佛移民美洲。临死前将一半的产业和图书馆捐献出来，建立了哈佛大学。</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大学体制的扩展"/>
          <p:cNvSpPr txBox="1">
            <a:spLocks noGrp="1"/>
          </p:cNvSpPr>
          <p:nvPr>
            <p:ph type="title"/>
          </p:nvPr>
        </p:nvSpPr>
        <p:spPr>
          <a:prstGeom prst="rect">
            <a:avLst/>
          </a:prstGeom>
        </p:spPr>
        <p:txBody>
          <a:bodyPr/>
          <a:lstStyle/>
          <a:p>
            <a:r>
              <a:t>大学体制的扩展</a:t>
            </a:r>
          </a:p>
        </p:txBody>
      </p:sp>
      <p:sp>
        <p:nvSpPr>
          <p:cNvPr id="363" name="1300年，欧洲共有15所大学：法国5所、意大利5所、西班牙3所、英国2所…"/>
          <p:cNvSpPr txBox="1">
            <a:spLocks noGrp="1"/>
          </p:cNvSpPr>
          <p:nvPr>
            <p:ph type="body" idx="1"/>
          </p:nvPr>
        </p:nvSpPr>
        <p:spPr>
          <a:prstGeom prst="rect">
            <a:avLst/>
          </a:prstGeom>
        </p:spPr>
        <p:txBody>
          <a:bodyPr/>
          <a:lstStyle/>
          <a:p>
            <a:pPr marL="451104" indent="-451104" defTabSz="560831">
              <a:spcBef>
                <a:spcPts val="2800"/>
              </a:spcBef>
              <a:buBlip>
                <a:blip r:embed="rId2"/>
              </a:buBlip>
              <a:defRPr sz="3648"/>
            </a:pPr>
            <a:endParaRPr/>
          </a:p>
          <a:p>
            <a:pPr marL="451104" indent="-451104" defTabSz="560831">
              <a:spcBef>
                <a:spcPts val="2800"/>
              </a:spcBef>
              <a:buBlip>
                <a:blip r:embed="rId2"/>
              </a:buBlip>
              <a:defRPr sz="3648"/>
            </a:pPr>
            <a:r>
              <a:t>1300年，欧洲共有15所大学：法国5所、意大利5所、西班牙3所、英国2所</a:t>
            </a:r>
          </a:p>
          <a:p>
            <a:pPr marL="451104" indent="-451104" defTabSz="560831">
              <a:spcBef>
                <a:spcPts val="2800"/>
              </a:spcBef>
              <a:buBlip>
                <a:blip r:embed="rId2"/>
              </a:buBlip>
              <a:defRPr sz="3648"/>
            </a:pPr>
            <a:r>
              <a:t>1378年，27所</a:t>
            </a:r>
          </a:p>
          <a:p>
            <a:pPr marL="451104" indent="-451104" defTabSz="560831">
              <a:spcBef>
                <a:spcPts val="2800"/>
              </a:spcBef>
              <a:buBlip>
                <a:blip r:embed="rId2"/>
              </a:buBlip>
              <a:defRPr sz="3648"/>
            </a:pPr>
            <a:r>
              <a:t>1500年，62所</a:t>
            </a:r>
          </a:p>
          <a:p>
            <a:pPr marL="451104" indent="-451104" defTabSz="560831">
              <a:spcBef>
                <a:spcPts val="2800"/>
              </a:spcBef>
              <a:buBlip>
                <a:blip r:embed="rId2"/>
              </a:buBlip>
              <a:defRPr sz="3648"/>
            </a:pPr>
            <a:r>
              <a:t>博洛尼亚与巴黎大学，学生人数6-7千之间</a:t>
            </a:r>
          </a:p>
          <a:p>
            <a:pPr marL="451104" indent="-451104" defTabSz="560831">
              <a:spcBef>
                <a:spcPts val="2800"/>
              </a:spcBef>
              <a:buBlip>
                <a:blip r:embed="rId2"/>
              </a:buBlip>
              <a:defRPr sz="3648"/>
            </a:pPr>
            <a:r>
              <a:t>牛津，1500-3000之间</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大学分布.png" descr="大学分布.png"/>
          <p:cNvPicPr>
            <a:picLocks noGrp="1"/>
          </p:cNvPicPr>
          <p:nvPr>
            <p:ph type="pic" idx="21"/>
          </p:nvPr>
        </p:nvPicPr>
        <p:blipFill>
          <a:blip r:embed="rId2"/>
          <a:srcRect/>
          <a:stretch>
            <a:fillRect/>
          </a:stretch>
        </p:blipFill>
        <p:spPr>
          <a:xfrm>
            <a:off x="2397217" y="0"/>
            <a:ext cx="8210365" cy="9753600"/>
          </a:xfrm>
          <a:prstGeom prst="rect">
            <a:avLst/>
          </a:prstGeom>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融合两希文明"/>
          <p:cNvSpPr txBox="1">
            <a:spLocks noGrp="1"/>
          </p:cNvSpPr>
          <p:nvPr>
            <p:ph type="title"/>
          </p:nvPr>
        </p:nvSpPr>
        <p:spPr>
          <a:prstGeom prst="rect">
            <a:avLst/>
          </a:prstGeom>
        </p:spPr>
        <p:txBody>
          <a:bodyPr/>
          <a:lstStyle/>
          <a:p>
            <a:r>
              <a:t>融合两希文明</a:t>
            </a:r>
          </a:p>
        </p:txBody>
      </p:sp>
      <p:sp>
        <p:nvSpPr>
          <p:cNvPr id="368" name="设置独立的艺学院…"/>
          <p:cNvSpPr txBox="1">
            <a:spLocks noGrp="1"/>
          </p:cNvSpPr>
          <p:nvPr>
            <p:ph type="body" idx="1"/>
          </p:nvPr>
        </p:nvSpPr>
        <p:spPr>
          <a:prstGeom prst="rect">
            <a:avLst/>
          </a:prstGeom>
        </p:spPr>
        <p:txBody>
          <a:bodyPr/>
          <a:lstStyle/>
          <a:p>
            <a:pPr>
              <a:buBlip>
                <a:blip r:embed="rId2"/>
              </a:buBlip>
            </a:pPr>
            <a:r>
              <a:t>设置独立的艺学院</a:t>
            </a:r>
          </a:p>
          <a:p>
            <a:pPr>
              <a:buBlip>
                <a:blip r:embed="rId2"/>
              </a:buBlip>
            </a:pPr>
            <a:r>
              <a:t>将希腊学术的传授作为大学教学的基础</a:t>
            </a:r>
          </a:p>
          <a:p>
            <a:pPr>
              <a:buBlip>
                <a:blip r:embed="rId2"/>
              </a:buBlip>
            </a:pPr>
            <a:r>
              <a:t>将亚里士多德的学说与基督教教义密切结合</a:t>
            </a:r>
          </a:p>
          <a:p>
            <a:pPr>
              <a:buBlip>
                <a:blip r:embed="rId2"/>
              </a:buBlip>
            </a:pPr>
            <a:r>
              <a:t>为现代科学准备条件、开辟道路</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四大学院"/>
          <p:cNvSpPr txBox="1">
            <a:spLocks noGrp="1"/>
          </p:cNvSpPr>
          <p:nvPr>
            <p:ph type="title"/>
          </p:nvPr>
        </p:nvSpPr>
        <p:spPr>
          <a:prstGeom prst="rect">
            <a:avLst/>
          </a:prstGeom>
        </p:spPr>
        <p:txBody>
          <a:bodyPr/>
          <a:lstStyle/>
          <a:p>
            <a:r>
              <a:t>四大学院</a:t>
            </a:r>
          </a:p>
        </p:txBody>
      </p:sp>
      <p:sp>
        <p:nvSpPr>
          <p:cNvPr id="371" name="艺学院（faculty of Arts)…"/>
          <p:cNvSpPr txBox="1">
            <a:spLocks noGrp="1"/>
          </p:cNvSpPr>
          <p:nvPr>
            <p:ph type="body" idx="1"/>
          </p:nvPr>
        </p:nvSpPr>
        <p:spPr>
          <a:prstGeom prst="rect">
            <a:avLst/>
          </a:prstGeom>
        </p:spPr>
        <p:txBody>
          <a:bodyPr/>
          <a:lstStyle/>
          <a:p>
            <a:pPr>
              <a:buBlip>
                <a:blip r:embed="rId2"/>
              </a:buBlip>
            </a:pPr>
            <a:r>
              <a:t>艺学院（faculty of Arts)</a:t>
            </a:r>
          </a:p>
          <a:p>
            <a:pPr>
              <a:buBlip>
                <a:blip r:embed="rId2"/>
              </a:buBlip>
            </a:pPr>
            <a:r>
              <a:t>神学院（Faculty of Theology)</a:t>
            </a:r>
          </a:p>
          <a:p>
            <a:pPr>
              <a:buBlip>
                <a:blip r:embed="rId2"/>
              </a:buBlip>
            </a:pPr>
            <a:r>
              <a:t>法学院（Faculty of Law)</a:t>
            </a:r>
          </a:p>
          <a:p>
            <a:pPr>
              <a:buBlip>
                <a:blip r:embed="rId2"/>
              </a:buBlip>
            </a:pPr>
            <a:r>
              <a:t>医学院（Faculty of Medicine)</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艺学院作为本科学院"/>
          <p:cNvSpPr txBox="1">
            <a:spLocks noGrp="1"/>
          </p:cNvSpPr>
          <p:nvPr>
            <p:ph type="title"/>
          </p:nvPr>
        </p:nvSpPr>
        <p:spPr>
          <a:prstGeom prst="rect">
            <a:avLst/>
          </a:prstGeom>
        </p:spPr>
        <p:txBody>
          <a:bodyPr/>
          <a:lstStyle/>
          <a:p>
            <a:r>
              <a:t>艺学院作为本科学院</a:t>
            </a:r>
          </a:p>
        </p:txBody>
      </p:sp>
      <p:sp>
        <p:nvSpPr>
          <p:cNvPr id="374" name="艺学院（Faculty of Arts)为基础…"/>
          <p:cNvSpPr txBox="1">
            <a:spLocks noGrp="1"/>
          </p:cNvSpPr>
          <p:nvPr>
            <p:ph type="body" idx="1"/>
          </p:nvPr>
        </p:nvSpPr>
        <p:spPr>
          <a:prstGeom prst="rect">
            <a:avLst/>
          </a:prstGeom>
        </p:spPr>
        <p:txBody>
          <a:bodyPr/>
          <a:lstStyle/>
          <a:p>
            <a:pPr marL="413512" indent="-413512" defTabSz="514095">
              <a:spcBef>
                <a:spcPts val="2600"/>
              </a:spcBef>
              <a:buBlip>
                <a:blip r:embed="rId2"/>
              </a:buBlip>
              <a:defRPr sz="3343"/>
            </a:pPr>
            <a:r>
              <a:t>艺学院（Faculty of Arts)为基础</a:t>
            </a:r>
          </a:p>
          <a:p>
            <a:pPr marL="827024" lvl="1" indent="-413512" defTabSz="514095">
              <a:spcBef>
                <a:spcPts val="2600"/>
              </a:spcBef>
              <a:buBlip>
                <a:blip r:embed="rId2"/>
              </a:buBlip>
              <a:defRPr sz="3343"/>
            </a:pPr>
            <a:r>
              <a:t>“本科”的含义，蔡元培的发明</a:t>
            </a:r>
          </a:p>
          <a:p>
            <a:pPr marL="413512" indent="-413512" defTabSz="514095">
              <a:spcBef>
                <a:spcPts val="2600"/>
              </a:spcBef>
              <a:buBlip>
                <a:blip r:embed="rId2"/>
              </a:buBlip>
              <a:defRPr sz="3343"/>
            </a:pPr>
            <a:r>
              <a:t>自由七艺：</a:t>
            </a:r>
          </a:p>
          <a:p>
            <a:pPr marL="827024" lvl="1" indent="-413512" defTabSz="514095">
              <a:spcBef>
                <a:spcPts val="2600"/>
              </a:spcBef>
              <a:buBlip>
                <a:blip r:embed="rId2"/>
              </a:buBlip>
              <a:defRPr sz="3343"/>
            </a:pPr>
            <a:r>
              <a:t>文科三艺（trivium):语法、修辞、逻辑</a:t>
            </a:r>
          </a:p>
          <a:p>
            <a:pPr marL="827024" lvl="1" indent="-413512" defTabSz="514095">
              <a:spcBef>
                <a:spcPts val="2600"/>
              </a:spcBef>
              <a:buBlip>
                <a:blip r:embed="rId2"/>
              </a:buBlip>
              <a:defRPr sz="3343"/>
            </a:pPr>
            <a:r>
              <a:t>数学四艺（quadrivium)：算术、几何、音乐、天文</a:t>
            </a:r>
          </a:p>
          <a:p>
            <a:pPr marL="413512" indent="-413512" defTabSz="514095">
              <a:spcBef>
                <a:spcPts val="2600"/>
              </a:spcBef>
              <a:buBlip>
                <a:blip r:embed="rId2"/>
              </a:buBlip>
              <a:defRPr sz="3343"/>
            </a:pPr>
            <a:r>
              <a:t>法学院必修逻辑与修辞</a:t>
            </a:r>
          </a:p>
          <a:p>
            <a:pPr marL="413512" indent="-413512" defTabSz="514095">
              <a:spcBef>
                <a:spcPts val="2600"/>
              </a:spcBef>
              <a:buBlip>
                <a:blip r:embed="rId2"/>
              </a:buBlip>
              <a:defRPr sz="3343"/>
            </a:pPr>
            <a:r>
              <a:t>医学院必修逻辑与自然哲学</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艺学院作为本科学院"/>
          <p:cNvSpPr txBox="1">
            <a:spLocks noGrp="1"/>
          </p:cNvSpPr>
          <p:nvPr>
            <p:ph type="title"/>
          </p:nvPr>
        </p:nvSpPr>
        <p:spPr>
          <a:prstGeom prst="rect">
            <a:avLst/>
          </a:prstGeom>
        </p:spPr>
        <p:txBody>
          <a:bodyPr/>
          <a:lstStyle/>
          <a:p>
            <a:r>
              <a:t>艺学院作为本科学院</a:t>
            </a:r>
          </a:p>
        </p:txBody>
      </p:sp>
      <p:sp>
        <p:nvSpPr>
          <p:cNvPr id="377" name="大学课程聚焦于三大哲学：自然哲学、道德哲学、形而上学…"/>
          <p:cNvSpPr txBox="1">
            <a:spLocks noGrp="1"/>
          </p:cNvSpPr>
          <p:nvPr>
            <p:ph type="body" idx="1"/>
          </p:nvPr>
        </p:nvSpPr>
        <p:spPr>
          <a:prstGeom prst="rect">
            <a:avLst/>
          </a:prstGeom>
        </p:spPr>
        <p:txBody>
          <a:bodyPr/>
          <a:lstStyle/>
          <a:p>
            <a:pPr>
              <a:buBlip>
                <a:blip r:embed="rId2"/>
              </a:buBlip>
            </a:pPr>
            <a:r>
              <a:t>大学课程聚焦于三大哲学：自然哲学、道德哲学、形而上学</a:t>
            </a:r>
          </a:p>
          <a:p>
            <a:pPr>
              <a:buBlip>
                <a:blip r:embed="rId2"/>
              </a:buBlip>
            </a:pPr>
            <a:r>
              <a:t>亚里士多德著作成为课程中心</a:t>
            </a:r>
          </a:p>
          <a:p>
            <a:pPr lvl="1">
              <a:buBlip>
                <a:blip r:embed="rId2"/>
              </a:buBlip>
            </a:pPr>
            <a:r>
              <a:t>物理学、论天、论生灭、论灵魂、气象学、动物志、论动物的部分、论动物生成</a:t>
            </a:r>
          </a:p>
          <a:p>
            <a:pPr>
              <a:buBlip>
                <a:blip r:embed="rId2"/>
              </a:buBlip>
            </a:pPr>
            <a:r>
              <a:t>自然哲学著作成为先修课程</a:t>
            </a:r>
          </a:p>
          <a:p>
            <a:pPr lvl="1">
              <a:buBlip>
                <a:blip r:embed="rId2"/>
              </a:buBlip>
            </a:pPr>
            <a:r>
              <a:t>几何原本、至大论</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自由辩论"/>
          <p:cNvSpPr txBox="1">
            <a:spLocks noGrp="1"/>
          </p:cNvSpPr>
          <p:nvPr>
            <p:ph type="title"/>
          </p:nvPr>
        </p:nvSpPr>
        <p:spPr>
          <a:prstGeom prst="rect">
            <a:avLst/>
          </a:prstGeom>
        </p:spPr>
        <p:txBody>
          <a:bodyPr/>
          <a:lstStyle/>
          <a:p>
            <a:r>
              <a:t>自由辩论</a:t>
            </a:r>
          </a:p>
        </p:txBody>
      </p:sp>
      <p:sp>
        <p:nvSpPr>
          <p:cNvPr id="380" name="讲座（lectio)…"/>
          <p:cNvSpPr txBox="1">
            <a:spLocks noGrp="1"/>
          </p:cNvSpPr>
          <p:nvPr>
            <p:ph type="body" idx="1"/>
          </p:nvPr>
        </p:nvSpPr>
        <p:spPr>
          <a:prstGeom prst="rect">
            <a:avLst/>
          </a:prstGeom>
        </p:spPr>
        <p:txBody>
          <a:bodyPr/>
          <a:lstStyle/>
          <a:p>
            <a:pPr marL="366521" indent="-366521" defTabSz="455675">
              <a:spcBef>
                <a:spcPts val="2300"/>
              </a:spcBef>
              <a:buBlip>
                <a:blip r:embed="rId2"/>
              </a:buBlip>
              <a:defRPr sz="2964"/>
            </a:pPr>
            <a:r>
              <a:t>讲座（lectio)</a:t>
            </a:r>
          </a:p>
          <a:p>
            <a:pPr marL="733043" lvl="1" indent="-366521" defTabSz="455675">
              <a:spcBef>
                <a:spcPts val="2300"/>
              </a:spcBef>
              <a:buBlip>
                <a:blip r:embed="rId2"/>
              </a:buBlip>
              <a:defRPr sz="2964"/>
            </a:pPr>
            <a:r>
              <a:t>朗读经典文本</a:t>
            </a:r>
          </a:p>
          <a:p>
            <a:pPr marL="733043" lvl="1" indent="-366521" defTabSz="455675">
              <a:spcBef>
                <a:spcPts val="2300"/>
              </a:spcBef>
              <a:buBlip>
                <a:blip r:embed="rId2"/>
              </a:buBlip>
              <a:defRPr sz="2964"/>
            </a:pPr>
            <a:r>
              <a:t>解释关键概念和术语</a:t>
            </a:r>
          </a:p>
          <a:p>
            <a:pPr marL="733043" lvl="1" indent="-366521" defTabSz="455675">
              <a:spcBef>
                <a:spcPts val="2300"/>
              </a:spcBef>
              <a:buBlip>
                <a:blip r:embed="rId2"/>
              </a:buBlip>
              <a:defRPr sz="2964"/>
            </a:pPr>
            <a:r>
              <a:t>提出问题</a:t>
            </a:r>
          </a:p>
          <a:p>
            <a:pPr marL="366521" indent="-366521" defTabSz="455675">
              <a:spcBef>
                <a:spcPts val="2300"/>
              </a:spcBef>
              <a:buBlip>
                <a:blip r:embed="rId2"/>
              </a:buBlip>
              <a:defRPr sz="2964"/>
            </a:pPr>
            <a:r>
              <a:t>辩论（disputatio）：训练批判性思维</a:t>
            </a:r>
          </a:p>
          <a:p>
            <a:pPr marL="733043" lvl="1" indent="-366521" defTabSz="455675">
              <a:spcBef>
                <a:spcPts val="2300"/>
              </a:spcBef>
              <a:buBlip>
                <a:blip r:embed="rId2"/>
              </a:buBlip>
              <a:defRPr sz="2964"/>
            </a:pPr>
            <a:r>
              <a:t>教师引入问题</a:t>
            </a:r>
          </a:p>
          <a:p>
            <a:pPr marL="733043" lvl="1" indent="-366521" defTabSz="455675">
              <a:spcBef>
                <a:spcPts val="2300"/>
              </a:spcBef>
              <a:buBlip>
                <a:blip r:embed="rId2"/>
              </a:buBlip>
              <a:defRPr sz="2964"/>
            </a:pPr>
            <a:r>
              <a:t>学生分正反双方开展辩论</a:t>
            </a:r>
          </a:p>
          <a:p>
            <a:pPr marL="733043" lvl="1" indent="-366521" defTabSz="455675">
              <a:spcBef>
                <a:spcPts val="2300"/>
              </a:spcBef>
              <a:buBlip>
                <a:blip r:embed="rId2"/>
              </a:buBlip>
              <a:defRPr sz="2964"/>
            </a:pPr>
            <a:r>
              <a:t>教师对辩论进行综合</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大学小结"/>
          <p:cNvSpPr txBox="1">
            <a:spLocks noGrp="1"/>
          </p:cNvSpPr>
          <p:nvPr>
            <p:ph type="title"/>
          </p:nvPr>
        </p:nvSpPr>
        <p:spPr>
          <a:prstGeom prst="rect">
            <a:avLst/>
          </a:prstGeom>
        </p:spPr>
        <p:txBody>
          <a:bodyPr/>
          <a:lstStyle/>
          <a:p>
            <a:r>
              <a:t>大学小结</a:t>
            </a:r>
          </a:p>
        </p:txBody>
      </p:sp>
      <p:sp>
        <p:nvSpPr>
          <p:cNvPr id="383" name="大学起源于对大翻译运动中涌现的新知识的学习的要求…"/>
          <p:cNvSpPr txBox="1">
            <a:spLocks noGrp="1"/>
          </p:cNvSpPr>
          <p:nvPr>
            <p:ph type="body" idx="1"/>
          </p:nvPr>
        </p:nvSpPr>
        <p:spPr>
          <a:prstGeom prst="rect">
            <a:avLst/>
          </a:prstGeom>
        </p:spPr>
        <p:txBody>
          <a:bodyPr/>
          <a:lstStyle/>
          <a:p>
            <a:pPr>
              <a:buBlip>
                <a:blip r:embed="rId2"/>
              </a:buBlip>
            </a:pPr>
            <a:r>
              <a:t>大学起源于对大翻译运动中涌现的新知识的学习的要求</a:t>
            </a:r>
          </a:p>
          <a:p>
            <a:pPr>
              <a:buBlip>
                <a:blip r:embed="rId2"/>
              </a:buBlip>
            </a:pPr>
            <a:r>
              <a:t>大学作为自治组织，以欧洲中世纪三权并立以及法律革命为背景</a:t>
            </a:r>
          </a:p>
          <a:p>
            <a:pPr>
              <a:buBlip>
                <a:blip r:embed="rId2"/>
              </a:buBlip>
            </a:pPr>
            <a:r>
              <a:t>大学开创了自由研究的传统</a:t>
            </a:r>
          </a:p>
          <a:p>
            <a:pPr>
              <a:buBlip>
                <a:blip r:embed="rId2"/>
              </a:buBlip>
            </a:pPr>
            <a:r>
              <a:t>大学整合了希腊理性科学传统与基督教神学传统，为现代科学准备了活跃的思想条件</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思考题"/>
          <p:cNvSpPr txBox="1">
            <a:spLocks noGrp="1"/>
          </p:cNvSpPr>
          <p:nvPr>
            <p:ph type="title"/>
          </p:nvPr>
        </p:nvSpPr>
        <p:spPr>
          <a:prstGeom prst="rect">
            <a:avLst/>
          </a:prstGeom>
        </p:spPr>
        <p:txBody>
          <a:bodyPr/>
          <a:lstStyle/>
          <a:p>
            <a:r>
              <a:t>思考题</a:t>
            </a:r>
          </a:p>
        </p:txBody>
      </p:sp>
      <p:sp>
        <p:nvSpPr>
          <p:cNvPr id="386" name="伊斯兰科学与希腊古典科学、希腊化科学有什么共同点，有什么不同点？…"/>
          <p:cNvSpPr txBox="1">
            <a:spLocks noGrp="1"/>
          </p:cNvSpPr>
          <p:nvPr>
            <p:ph type="body" idx="1"/>
          </p:nvPr>
        </p:nvSpPr>
        <p:spPr>
          <a:prstGeom prst="rect">
            <a:avLst/>
          </a:prstGeom>
        </p:spPr>
        <p:txBody>
          <a:bodyPr/>
          <a:lstStyle/>
          <a:p>
            <a:pPr marL="346242" indent="-346242" defTabSz="457200">
              <a:lnSpc>
                <a:spcPct val="120000"/>
              </a:lnSpc>
              <a:spcBef>
                <a:spcPts val="0"/>
              </a:spcBef>
              <a:buBlip>
                <a:blip r:embed="rId2"/>
              </a:buBlip>
              <a:defRPr>
                <a:solidFill>
                  <a:srgbClr val="000000"/>
                </a:solidFill>
              </a:defRPr>
            </a:pPr>
            <a:r>
              <a:t>伊斯兰科学与希腊古典科学、希腊化科学有什么共同点，有什么不同点？</a:t>
            </a:r>
          </a:p>
          <a:p>
            <a:pPr marL="346242" indent="-346242" defTabSz="457200">
              <a:lnSpc>
                <a:spcPct val="120000"/>
              </a:lnSpc>
              <a:spcBef>
                <a:spcPts val="0"/>
              </a:spcBef>
              <a:buBlip>
                <a:blip r:embed="rId2"/>
              </a:buBlip>
              <a:defRPr>
                <a:solidFill>
                  <a:srgbClr val="000000"/>
                </a:solidFill>
              </a:defRPr>
            </a:pPr>
            <a:r>
              <a:t>为什么伊斯兰科学没有导致近代科学革命？</a:t>
            </a:r>
          </a:p>
          <a:p>
            <a:pPr marL="346242" indent="-346242" defTabSz="457200">
              <a:lnSpc>
                <a:spcPct val="120000"/>
              </a:lnSpc>
              <a:spcBef>
                <a:spcPts val="0"/>
              </a:spcBef>
              <a:buBlip>
                <a:blip r:embed="rId2"/>
              </a:buBlip>
              <a:defRPr>
                <a:solidFill>
                  <a:srgbClr val="000000"/>
                </a:solidFill>
              </a:defRPr>
            </a:pPr>
            <a:r>
              <a:t>欧洲走出黑暗年代的技术基础是什么？</a:t>
            </a:r>
          </a:p>
          <a:p>
            <a:pPr marL="346242" indent="-346242" defTabSz="457200">
              <a:lnSpc>
                <a:spcPct val="120000"/>
              </a:lnSpc>
              <a:spcBef>
                <a:spcPts val="0"/>
              </a:spcBef>
              <a:buBlip>
                <a:blip r:embed="rId2"/>
              </a:buBlip>
              <a:defRPr>
                <a:solidFill>
                  <a:srgbClr val="000000"/>
                </a:solidFill>
              </a:defRPr>
            </a:pPr>
            <a:r>
              <a:t>为什么大学独独出现在基督教欧洲而不是文教鼎盛的古代中国或古代希腊？</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修道院"/>
          <p:cNvSpPr txBox="1">
            <a:spLocks noGrp="1"/>
          </p:cNvSpPr>
          <p:nvPr>
            <p:ph type="title"/>
          </p:nvPr>
        </p:nvSpPr>
        <p:spPr>
          <a:prstGeom prst="rect">
            <a:avLst/>
          </a:prstGeom>
        </p:spPr>
        <p:txBody>
          <a:bodyPr/>
          <a:lstStyle/>
          <a:p>
            <a:r>
              <a:t>修道院</a:t>
            </a:r>
          </a:p>
        </p:txBody>
      </p:sp>
      <p:sp>
        <p:nvSpPr>
          <p:cNvPr id="171" name="基督教引入修道院，成为学问中心…"/>
          <p:cNvSpPr txBox="1">
            <a:spLocks noGrp="1"/>
          </p:cNvSpPr>
          <p:nvPr>
            <p:ph type="body" idx="1"/>
          </p:nvPr>
        </p:nvSpPr>
        <p:spPr>
          <a:prstGeom prst="rect">
            <a:avLst/>
          </a:prstGeom>
        </p:spPr>
        <p:txBody>
          <a:bodyPr/>
          <a:lstStyle/>
          <a:p>
            <a:pPr marL="759693" indent="-296778" defTabSz="457200">
              <a:lnSpc>
                <a:spcPct val="120000"/>
              </a:lnSpc>
              <a:spcBef>
                <a:spcPts val="0"/>
              </a:spcBef>
              <a:buBlip>
                <a:blip r:embed="rId2"/>
              </a:buBlip>
              <a:defRPr>
                <a:solidFill>
                  <a:srgbClr val="000000"/>
                </a:solidFill>
              </a:defRPr>
            </a:pPr>
            <a:r>
              <a:t>基督教引入修道院，成为学问中心</a:t>
            </a:r>
            <a:endParaRPr sz="2600"/>
          </a:p>
          <a:p>
            <a:pPr marL="759693" indent="-296778" defTabSz="457200">
              <a:lnSpc>
                <a:spcPct val="120000"/>
              </a:lnSpc>
              <a:spcBef>
                <a:spcPts val="0"/>
              </a:spcBef>
              <a:buBlip>
                <a:blip r:embed="rId2"/>
              </a:buBlip>
              <a:defRPr>
                <a:solidFill>
                  <a:srgbClr val="000000"/>
                </a:solidFill>
              </a:defRPr>
            </a:pPr>
            <a:r>
              <a:t>查理大帝（Charlemagne，742-814）</a:t>
            </a:r>
          </a:p>
          <a:p>
            <a:pPr marL="1135874" lvl="1" indent="-203059" defTabSz="457200">
              <a:lnSpc>
                <a:spcPct val="120000"/>
              </a:lnSpc>
              <a:spcBef>
                <a:spcPts val="0"/>
              </a:spcBef>
              <a:buBlip>
                <a:blip r:embed="rId2"/>
              </a:buBlip>
              <a:defRPr sz="3300">
                <a:solidFill>
                  <a:srgbClr val="000000"/>
                </a:solidFill>
              </a:defRPr>
            </a:pPr>
            <a:r>
              <a:t>渴望学习，创建大教堂学校，收集和抄写古典文献</a:t>
            </a:r>
          </a:p>
          <a:p>
            <a:pPr marL="1135874" lvl="1" indent="-203059" defTabSz="457200">
              <a:lnSpc>
                <a:spcPct val="120000"/>
              </a:lnSpc>
              <a:spcBef>
                <a:spcPts val="0"/>
              </a:spcBef>
              <a:buBlip>
                <a:blip r:embed="rId2"/>
              </a:buBlip>
              <a:defRPr sz="3300">
                <a:solidFill>
                  <a:srgbClr val="000000"/>
                </a:solidFill>
              </a:defRPr>
            </a:pPr>
            <a:r>
              <a:t>聘请阿尔昆（Alcuin, 约730-804）在宫廷学校里讲授七艺</a:t>
            </a:r>
          </a:p>
          <a:p>
            <a:pPr marL="665974" indent="-203059" defTabSz="457200">
              <a:lnSpc>
                <a:spcPct val="120000"/>
              </a:lnSpc>
              <a:spcBef>
                <a:spcPts val="0"/>
              </a:spcBef>
              <a:buBlip>
                <a:blip r:embed="rId2"/>
              </a:buBlip>
              <a:defRPr>
                <a:solidFill>
                  <a:srgbClr val="000000"/>
                </a:solidFill>
              </a:defRPr>
            </a:pPr>
            <a:r>
              <a:t>中世纪早期的科学水平</a:t>
            </a:r>
            <a:endParaRPr sz="2600"/>
          </a:p>
          <a:p>
            <a:pPr marL="1229593" lvl="1" indent="-296778" defTabSz="457200">
              <a:lnSpc>
                <a:spcPct val="120000"/>
              </a:lnSpc>
              <a:spcBef>
                <a:spcPts val="0"/>
              </a:spcBef>
              <a:buBlip>
                <a:blip r:embed="rId2"/>
              </a:buBlip>
              <a:defRPr sz="3300">
                <a:solidFill>
                  <a:srgbClr val="000000"/>
                </a:solidFill>
              </a:defRPr>
            </a:pPr>
            <a:r>
              <a:t>宇宙帐篷说</a:t>
            </a:r>
            <a:endParaRPr sz="2100"/>
          </a:p>
          <a:p>
            <a:pPr marL="1229593" lvl="1" indent="-296778" defTabSz="457200">
              <a:lnSpc>
                <a:spcPct val="120000"/>
              </a:lnSpc>
              <a:spcBef>
                <a:spcPts val="0"/>
              </a:spcBef>
              <a:buBlip>
                <a:blip r:embed="rId2"/>
              </a:buBlip>
              <a:defRPr sz="3300">
                <a:solidFill>
                  <a:srgbClr val="000000"/>
                </a:solidFill>
              </a:defRPr>
            </a:pPr>
            <a:r>
              <a:t>学者们不懂“三角形内角和为两个直角”</a:t>
            </a:r>
            <a:endParaRPr sz="2100"/>
          </a:p>
          <a:p>
            <a:pPr marL="1229593" lvl="1" indent="-296778" defTabSz="457200">
              <a:lnSpc>
                <a:spcPct val="120000"/>
              </a:lnSpc>
              <a:spcBef>
                <a:spcPts val="0"/>
              </a:spcBef>
              <a:buBlip>
                <a:blip r:embed="rId2"/>
              </a:buBlip>
              <a:defRPr sz="3300">
                <a:solidFill>
                  <a:srgbClr val="000000"/>
                </a:solidFill>
              </a:defRPr>
            </a:pPr>
            <a:r>
              <a:t>书籍是经济意义上的财富而非思想意义上的</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archment">
  <a:themeElements>
    <a:clrScheme name="Parchment">
      <a:dk1>
        <a:srgbClr val="000000"/>
      </a:dk1>
      <a:lt1>
        <a:srgbClr val="FFFFFF"/>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1608</Words>
  <Application>Microsoft Macintosh PowerPoint</Application>
  <PresentationFormat>自定义</PresentationFormat>
  <Paragraphs>375</Paragraphs>
  <Slides>89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89</vt:i4>
      </vt:variant>
    </vt:vector>
  </HeadingPairs>
  <TitlesOfParts>
    <vt:vector size="96" baseType="lpstr">
      <vt:lpstr>华文楷体</vt:lpstr>
      <vt:lpstr>STZhongsong</vt:lpstr>
      <vt:lpstr>Helvetica Neue</vt:lpstr>
      <vt:lpstr>Papyrus</vt:lpstr>
      <vt:lpstr>Times New Roman</vt:lpstr>
      <vt:lpstr>Times Roman</vt:lpstr>
      <vt:lpstr>Parchment</vt:lpstr>
      <vt:lpstr>科学通史第4讲  中世纪科学</vt:lpstr>
      <vt:lpstr>本讲要目</vt:lpstr>
      <vt:lpstr>参考书</vt:lpstr>
      <vt:lpstr>欧洲黑暗年代 500-1000</vt:lpstr>
      <vt:lpstr>西罗马帝国解体</vt:lpstr>
      <vt:lpstr>PowerPoint 演示文稿</vt:lpstr>
      <vt:lpstr>黑暗前的学术二传手</vt:lpstr>
      <vt:lpstr>黑暗前的学术二传手</vt:lpstr>
      <vt:lpstr>修道院</vt:lpstr>
      <vt:lpstr>黑暗年代</vt:lpstr>
      <vt:lpstr>伊斯兰科学</vt:lpstr>
      <vt:lpstr>阿拉伯的崛起</vt:lpstr>
      <vt:lpstr>PowerPoint 演示文稿</vt:lpstr>
      <vt:lpstr>阿拉伯的崛起</vt:lpstr>
      <vt:lpstr>求知若渴</vt:lpstr>
      <vt:lpstr>求知若渴</vt:lpstr>
      <vt:lpstr>智慧馆</vt:lpstr>
      <vt:lpstr>百年翻译运动</vt:lpstr>
      <vt:lpstr>炼金术（alchemy）</vt:lpstr>
      <vt:lpstr>炼金术</vt:lpstr>
      <vt:lpstr>数学</vt:lpstr>
      <vt:lpstr>天文学</vt:lpstr>
      <vt:lpstr>PowerPoint 演示文稿</vt:lpstr>
      <vt:lpstr>PowerPoint 演示文稿</vt:lpstr>
      <vt:lpstr>PowerPoint 演示文稿</vt:lpstr>
      <vt:lpstr>天文学</vt:lpstr>
      <vt:lpstr>物理学·阿尔哈曾</vt:lpstr>
      <vt:lpstr>PowerPoint 演示文稿</vt:lpstr>
      <vt:lpstr>医学</vt:lpstr>
      <vt:lpstr>阿拉伯科学的衰落</vt:lpstr>
      <vt:lpstr>欧洲技术革命</vt:lpstr>
      <vt:lpstr>技术革命</vt:lpstr>
      <vt:lpstr>PowerPoint 演示文稿</vt:lpstr>
      <vt:lpstr>军事技术</vt:lpstr>
      <vt:lpstr>PowerPoint 演示文稿</vt:lpstr>
      <vt:lpstr>PowerPoint 演示文稿</vt:lpstr>
      <vt:lpstr>PowerPoint 演示文稿</vt:lpstr>
      <vt:lpstr>机械技术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机械钟表</vt:lpstr>
      <vt:lpstr>PowerPoint 演示文稿</vt:lpstr>
      <vt:lpstr>机械钟的出现</vt:lpstr>
      <vt:lpstr>PowerPoint 演示文稿</vt:lpstr>
      <vt:lpstr>PowerPoint 演示文稿</vt:lpstr>
      <vt:lpstr>PowerPoint 演示文稿</vt:lpstr>
      <vt:lpstr>机械钟表的发展</vt:lpstr>
      <vt:lpstr>教皇革命</vt:lpstr>
      <vt:lpstr>教皇革命</vt:lpstr>
      <vt:lpstr>法律革命</vt:lpstr>
      <vt:lpstr>法律革命</vt:lpstr>
      <vt:lpstr>市民社会</vt:lpstr>
      <vt:lpstr>大学的诞生</vt:lpstr>
      <vt:lpstr>什么是大学</vt:lpstr>
      <vt:lpstr>古代的学术机构</vt:lpstr>
      <vt:lpstr>拉丁翻译运动·托莱多</vt:lpstr>
      <vt:lpstr>拉丁翻译运动·西西里</vt:lpstr>
      <vt:lpstr>学习中心</vt:lpstr>
      <vt:lpstr>人才需求</vt:lpstr>
      <vt:lpstr>大学作为自治机构</vt:lpstr>
      <vt:lpstr>学生行会</vt:lpstr>
      <vt:lpstr>学位制度</vt:lpstr>
      <vt:lpstr>大学作为自治机构</vt:lpstr>
      <vt:lpstr>博洛尼亚大学</vt:lpstr>
      <vt:lpstr>PowerPoint 演示文稿</vt:lpstr>
      <vt:lpstr>PowerPoint 演示文稿</vt:lpstr>
      <vt:lpstr>博洛尼亚大学</vt:lpstr>
      <vt:lpstr>博洛尼亚大学</vt:lpstr>
      <vt:lpstr>巴黎大学</vt:lpstr>
      <vt:lpstr>巴黎大学</vt:lpstr>
      <vt:lpstr>巴黎大学</vt:lpstr>
      <vt:lpstr>巴黎大学</vt:lpstr>
      <vt:lpstr>大学体制的扩展</vt:lpstr>
      <vt:lpstr>大学体制的扩展</vt:lpstr>
      <vt:lpstr>PowerPoint 演示文稿</vt:lpstr>
      <vt:lpstr>融合两希文明</vt:lpstr>
      <vt:lpstr>四大学院</vt:lpstr>
      <vt:lpstr>艺学院作为本科学院</vt:lpstr>
      <vt:lpstr>艺学院作为本科学院</vt:lpstr>
      <vt:lpstr>自由辩论</vt:lpstr>
      <vt:lpstr>大学小结</vt:lpstr>
      <vt:lpstr>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科学通史第4讲  中世纪科学</dc:title>
  <cp:lastModifiedBy>wu guosheng</cp:lastModifiedBy>
  <cp:revision>2</cp:revision>
  <dcterms:modified xsi:type="dcterms:W3CDTF">2021-10-06T09:45:25Z</dcterms:modified>
</cp:coreProperties>
</file>